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67" r:id="rId5"/>
    <p:sldId id="258" r:id="rId6"/>
    <p:sldId id="259" r:id="rId7"/>
    <p:sldId id="270" r:id="rId8"/>
    <p:sldId id="271" r:id="rId9"/>
    <p:sldId id="272" r:id="rId10"/>
    <p:sldId id="260" r:id="rId11"/>
    <p:sldId id="273" r:id="rId12"/>
    <p:sldId id="27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84" y="1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F375-7B27-4981-A64F-EACB8DD16169}" type="datetimeFigureOut">
              <a:rPr lang="LID4096" smtClean="0"/>
              <a:t>01/28/2024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841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F375-7B27-4981-A64F-EACB8DD16169}" type="datetimeFigureOut">
              <a:rPr lang="LID4096" smtClean="0"/>
              <a:t>01/28/2024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764728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F375-7B27-4981-A64F-EACB8DD16169}" type="datetimeFigureOut">
              <a:rPr lang="LID4096" smtClean="0"/>
              <a:t>01/28/2024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09544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F375-7B27-4981-A64F-EACB8DD16169}" type="datetimeFigureOut">
              <a:rPr lang="LID4096" smtClean="0"/>
              <a:t>01/28/2024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125903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F375-7B27-4981-A64F-EACB8DD16169}" type="datetimeFigureOut">
              <a:rPr lang="LID4096" smtClean="0"/>
              <a:t>01/28/2024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5813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F375-7B27-4981-A64F-EACB8DD16169}" type="datetimeFigureOut">
              <a:rPr lang="LID4096" smtClean="0"/>
              <a:t>01/28/2024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29128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F375-7B27-4981-A64F-EACB8DD16169}" type="datetimeFigureOut">
              <a:rPr lang="LID4096" smtClean="0"/>
              <a:t>01/28/2024</a:t>
            </a:fld>
            <a:endParaRPr lang="LID4096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595767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F375-7B27-4981-A64F-EACB8DD16169}" type="datetimeFigureOut">
              <a:rPr lang="LID4096" smtClean="0"/>
              <a:t>01/28/2024</a:t>
            </a:fld>
            <a:endParaRPr lang="LID4096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056063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F375-7B27-4981-A64F-EACB8DD16169}" type="datetimeFigureOut">
              <a:rPr lang="LID4096" smtClean="0"/>
              <a:t>01/28/2024</a:t>
            </a:fld>
            <a:endParaRPr lang="LID4096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LID4096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775311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764F375-7B27-4981-A64F-EACB8DD16169}" type="datetimeFigureOut">
              <a:rPr lang="LID4096" smtClean="0"/>
              <a:t>01/28/2024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081834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F375-7B27-4981-A64F-EACB8DD16169}" type="datetimeFigureOut">
              <a:rPr lang="LID4096" smtClean="0"/>
              <a:t>01/28/2024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694896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764F375-7B27-4981-A64F-EACB8DD16169}" type="datetimeFigureOut">
              <a:rPr lang="LID4096" smtClean="0"/>
              <a:t>01/28/2024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5098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6ACB4B-C086-497B-977C-481375FB21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4154" y="1276787"/>
            <a:ext cx="10621526" cy="2914968"/>
          </a:xfrm>
        </p:spPr>
        <p:txBody>
          <a:bodyPr>
            <a:noAutofit/>
          </a:bodyPr>
          <a:lstStyle/>
          <a:p>
            <a:pPr algn="ctr"/>
            <a:r>
              <a:rPr lang="uk-UA" sz="5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Фонетика латинської мови</a:t>
            </a:r>
            <a:br>
              <a:rPr lang="uk-UA" sz="5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LID4096" sz="5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EEFF486-C9E1-4C67-A061-AE6C350C476E}"/>
              </a:ext>
            </a:extLst>
          </p:cNvPr>
          <p:cNvSpPr/>
          <p:nvPr/>
        </p:nvSpPr>
        <p:spPr>
          <a:xfrm>
            <a:off x="2353902" y="300873"/>
            <a:ext cx="63555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Практичне заняття №1</a:t>
            </a:r>
            <a:endParaRPr lang="LID4096" sz="28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133DBAE-A3E2-4494-B7B5-3E8B7FC7DE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623"/>
            <a:ext cx="1207159" cy="12131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0AD8733-9ECD-4CF7-93D6-3B5CC2D9FA28}"/>
              </a:ext>
            </a:extLst>
          </p:cNvPr>
          <p:cNvSpPr txBox="1"/>
          <p:nvPr/>
        </p:nvSpPr>
        <p:spPr>
          <a:xfrm>
            <a:off x="8492151" y="5756876"/>
            <a:ext cx="36158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Викладач: Процюк І.Є.</a:t>
            </a:r>
            <a:endParaRPr lang="LID4096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0341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A85888A-FCE7-469F-ADEE-74C60EAD8E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63623"/>
            <a:ext cx="986828" cy="991737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C419CCD-1F33-458E-BE04-8996FE9A4FB4}"/>
              </a:ext>
            </a:extLst>
          </p:cNvPr>
          <p:cNvSpPr/>
          <p:nvPr/>
        </p:nvSpPr>
        <p:spPr>
          <a:xfrm>
            <a:off x="232475" y="1263792"/>
            <a:ext cx="11825206" cy="4579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-UA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Дифтонг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це  сполучення  двох  голосних,  які  утворюють  один склад.</a:t>
            </a:r>
          </a:p>
          <a:p>
            <a:pPr algn="just"/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ае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- [е]:                            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Áether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ефір)</a:t>
            </a:r>
          </a:p>
          <a:p>
            <a:pPr algn="just">
              <a:spcAft>
                <a:spcPts val="0"/>
              </a:spcAft>
            </a:pP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ое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- [е]:                            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oedéma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набряк),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Synoestrólum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( </a:t>
            </a:r>
            <a:r>
              <a:rPr lang="uk-UA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сінестрол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algn="just">
              <a:spcAft>
                <a:spcPts val="0"/>
              </a:spcAft>
            </a:pP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 а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u -[</a:t>
            </a:r>
            <a:r>
              <a:rPr lang="uk-UA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аў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]:                           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áuris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вухо),  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Á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uk-UA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ит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(золото)</a:t>
            </a:r>
          </a:p>
          <a:p>
            <a:pPr algn="just">
              <a:spcAft>
                <a:spcPts val="0"/>
              </a:spcAft>
            </a:pP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 е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u -[</a:t>
            </a:r>
            <a:r>
              <a:rPr lang="uk-UA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еў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]:                           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Eucalýptus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евкаліпт)</a:t>
            </a:r>
          </a:p>
          <a:p>
            <a:pPr algn="just">
              <a:spcAft>
                <a:spcPts val="0"/>
              </a:spcAft>
            </a:pPr>
            <a:endParaRPr lang="uk-UA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endParaRPr lang="uk-UA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en-GB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NB!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Якщо  буквосполучення   </a:t>
            </a:r>
            <a:r>
              <a:rPr lang="uk-UA" sz="24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ае</a:t>
            </a:r>
            <a:r>
              <a:rPr lang="uk-UA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та  </a:t>
            </a:r>
            <a:r>
              <a:rPr lang="uk-UA" sz="24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ое</a:t>
            </a:r>
            <a:r>
              <a:rPr lang="uk-UA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не  складають дифтонга, тоді  над  </a:t>
            </a:r>
            <a:r>
              <a:rPr lang="uk-UA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 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стоїть двокрапка  і  кожна  голосна  вимовляється  окремо: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k-UA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endParaRPr lang="uk-UA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  а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ë - [</a:t>
            </a:r>
            <a:r>
              <a:rPr lang="uk-UA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ае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]: 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a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ë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r 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повітря</a:t>
            </a:r>
          </a:p>
          <a:p>
            <a:pPr algn="just">
              <a:spcAft>
                <a:spcPts val="0"/>
              </a:spcAft>
            </a:pP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  о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ë - [</a:t>
            </a:r>
            <a:r>
              <a:rPr lang="uk-UA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ое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]:                                                  р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nóë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дихання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0B1F834-9208-4017-A310-D2A024A4B84E}"/>
              </a:ext>
            </a:extLst>
          </p:cNvPr>
          <p:cNvSpPr/>
          <p:nvPr/>
        </p:nvSpPr>
        <p:spPr>
          <a:xfrm>
            <a:off x="1487839" y="267103"/>
            <a:ext cx="71602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Вимова дифтонгів</a:t>
            </a:r>
          </a:p>
        </p:txBody>
      </p:sp>
    </p:spTree>
    <p:extLst>
      <p:ext uri="{BB962C8B-B14F-4D97-AF65-F5344CB8AC3E}">
        <p14:creationId xmlns:p14="http://schemas.microsoft.com/office/powerpoint/2010/main" val="36796254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A85888A-FCE7-469F-ADEE-74C60EAD8E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63623"/>
            <a:ext cx="986828" cy="991737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9C0C1EA-8858-466C-9A34-034093CDA4C6}"/>
              </a:ext>
            </a:extLst>
          </p:cNvPr>
          <p:cNvSpPr/>
          <p:nvPr/>
        </p:nvSpPr>
        <p:spPr>
          <a:xfrm>
            <a:off x="423620" y="1773278"/>
            <a:ext cx="1134475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Диграф – </a:t>
            </a:r>
            <a:r>
              <a:rPr lang="uk-UA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  сполучення  двох  приголосних,  які  вимовляються  як один звук.</a:t>
            </a:r>
          </a:p>
          <a:p>
            <a:pPr algn="just">
              <a:spcAft>
                <a:spcPts val="0"/>
              </a:spcAft>
            </a:pPr>
            <a:endParaRPr lang="uk-UA" sz="2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GB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GB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[</a:t>
            </a:r>
            <a:r>
              <a:rPr lang="uk-UA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х]: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	                              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chórda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хорда),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Chinínum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хінін)</a:t>
            </a:r>
          </a:p>
          <a:p>
            <a:pPr algn="just">
              <a:spcAft>
                <a:spcPts val="0"/>
              </a:spcAft>
            </a:pPr>
            <a:endParaRPr lang="uk-UA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GB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 [</a:t>
            </a:r>
            <a:r>
              <a:rPr lang="uk-UA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т]: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	                              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Théa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чай),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thórax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грудна  клітка)</a:t>
            </a:r>
          </a:p>
          <a:p>
            <a:pPr algn="just">
              <a:spcAft>
                <a:spcPts val="0"/>
              </a:spcAft>
            </a:pPr>
            <a:endParaRPr lang="uk-UA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GB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</a:t>
            </a:r>
            <a:r>
              <a:rPr lang="en-GB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[</a:t>
            </a:r>
            <a:r>
              <a:rPr lang="uk-UA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ф]:	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Phósphorus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фосфор),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phárynx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глотка)</a:t>
            </a:r>
          </a:p>
          <a:p>
            <a:pPr algn="just">
              <a:spcAft>
                <a:spcPts val="0"/>
              </a:spcAft>
            </a:pPr>
            <a:endParaRPr lang="uk-UA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 -  [</a:t>
            </a:r>
            <a:r>
              <a:rPr lang="uk-UA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р]: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	                              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Rhéum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ревінь),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rháphe</a:t>
            </a:r>
            <a:endParaRPr lang="LID4096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34D3DEB-400C-4D78-8860-4F244F994102}"/>
              </a:ext>
            </a:extLst>
          </p:cNvPr>
          <p:cNvSpPr/>
          <p:nvPr/>
        </p:nvSpPr>
        <p:spPr>
          <a:xfrm>
            <a:off x="1487839" y="267103"/>
            <a:ext cx="71602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Вимова диграфів</a:t>
            </a:r>
          </a:p>
        </p:txBody>
      </p:sp>
    </p:spTree>
    <p:extLst>
      <p:ext uri="{BB962C8B-B14F-4D97-AF65-F5344CB8AC3E}">
        <p14:creationId xmlns:p14="http://schemas.microsoft.com/office/powerpoint/2010/main" val="1993766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A85888A-FCE7-469F-ADEE-74C60EAD8E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63623"/>
            <a:ext cx="986828" cy="991737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8935501-B3BB-4A37-A7B0-7B79BE92C061}"/>
              </a:ext>
            </a:extLst>
          </p:cNvPr>
          <p:cNvSpPr/>
          <p:nvPr/>
        </p:nvSpPr>
        <p:spPr>
          <a:xfrm>
            <a:off x="1487839" y="267103"/>
            <a:ext cx="71602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Вимова буквосполучень.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8153146-011A-4277-8A33-72E34C3B12BA}"/>
              </a:ext>
            </a:extLst>
          </p:cNvPr>
          <p:cNvSpPr/>
          <p:nvPr/>
        </p:nvSpPr>
        <p:spPr>
          <a:xfrm>
            <a:off x="291832" y="823512"/>
            <a:ext cx="11900168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</a:t>
            </a:r>
            <a:r>
              <a:rPr lang="uk-UA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[</a:t>
            </a:r>
            <a:r>
              <a:rPr lang="uk-UA" sz="2000" b="1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нгв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]:   перед голосними:</a:t>
            </a:r>
            <a:r>
              <a:rPr lang="uk-UA" sz="2000" i="1" baseline="-25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en-GB" sz="20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língua</a:t>
            </a:r>
            <a:r>
              <a:rPr lang="en-GB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(</a:t>
            </a:r>
            <a:r>
              <a:rPr lang="uk-UA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язик)</a:t>
            </a:r>
            <a:endParaRPr lang="uk-UA" sz="20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GB" sz="2400" b="1" i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ngu</a:t>
            </a:r>
            <a:r>
              <a:rPr lang="uk-UA" sz="2400" b="1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</a:t>
            </a:r>
            <a:r>
              <a:rPr lang="en-GB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endParaRPr lang="en-GB" sz="20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GB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</a:t>
            </a:r>
            <a:r>
              <a:rPr lang="uk-UA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</a:t>
            </a:r>
            <a:r>
              <a:rPr lang="en-GB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[</a:t>
            </a:r>
            <a:r>
              <a:rPr lang="uk-UA" sz="2000" b="1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нгу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]:   перед приголосними:</a:t>
            </a:r>
            <a:r>
              <a:rPr lang="uk-UA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língula</a:t>
            </a:r>
            <a:r>
              <a:rPr lang="en-GB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uk-UA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язичок)</a:t>
            </a:r>
            <a:r>
              <a:rPr lang="uk-UA" sz="20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uk-UA" sz="20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GB" sz="2400" b="1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uk-UA" sz="2400" b="1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</a:t>
            </a:r>
            <a:r>
              <a:rPr lang="en-GB" sz="2400" b="1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 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[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x]:</a:t>
            </a:r>
            <a:r>
              <a:rPr lang="uk-UA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Schizándra</a:t>
            </a:r>
            <a:r>
              <a:rPr lang="en-GB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uk-UA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лимонник)</a:t>
            </a:r>
            <a:endParaRPr lang="uk-UA" sz="20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350520" algn="just">
              <a:spcAft>
                <a:spcPts val="0"/>
              </a:spcAft>
            </a:pPr>
            <a:r>
              <a:rPr lang="uk-UA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indent="350520" algn="just">
              <a:spcAft>
                <a:spcPts val="0"/>
              </a:spcAft>
            </a:pPr>
            <a:r>
              <a:rPr lang="uk-UA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	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[ці]:	перед  голосними: </a:t>
            </a:r>
            <a:r>
              <a:rPr lang="en-GB" sz="20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solútio</a:t>
            </a:r>
            <a:r>
              <a:rPr lang="en-GB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uk-UA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розчин)</a:t>
            </a:r>
            <a:endParaRPr lang="uk-UA" sz="20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GB" sz="2400" b="1" i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</a:t>
            </a:r>
            <a:r>
              <a:rPr lang="en-GB" sz="2400" b="1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</a:t>
            </a:r>
            <a:r>
              <a:rPr lang="en-GB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</a:t>
            </a:r>
            <a:endParaRPr lang="en-GB" sz="20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49580">
              <a:spcAft>
                <a:spcPts val="0"/>
              </a:spcAft>
            </a:pP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[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ті]:</a:t>
            </a:r>
            <a:r>
              <a:rPr lang="uk-UA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після  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s, x;  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перед  приголосним:</a:t>
            </a:r>
            <a:r>
              <a:rPr lang="en-GB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ostium (</a:t>
            </a:r>
            <a:r>
              <a:rPr lang="uk-UA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вхід), </a:t>
            </a:r>
            <a:r>
              <a:rPr lang="en-GB" sz="20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míxtio</a:t>
            </a:r>
            <a:r>
              <a:rPr lang="en-GB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uk-UA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суміш), </a:t>
            </a:r>
            <a:r>
              <a:rPr lang="en-GB" sz="20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tinctúra</a:t>
            </a:r>
            <a:r>
              <a:rPr lang="en-GB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uk-UA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настойка)</a:t>
            </a:r>
            <a:endParaRPr lang="uk-UA" sz="20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20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uk-UA" sz="20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GB" sz="2400" b="1" i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  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b="1" i="1" cap="small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[</a:t>
            </a:r>
            <a:r>
              <a:rPr lang="uk-UA" sz="2000" b="1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кв</a:t>
            </a:r>
            <a:r>
              <a:rPr lang="uk-UA" sz="2000" b="1" i="1" cap="small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]: </a:t>
            </a:r>
            <a:r>
              <a:rPr lang="en-GB" sz="20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áqua</a:t>
            </a:r>
            <a:r>
              <a:rPr lang="en-GB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(</a:t>
            </a:r>
            <a:r>
              <a:rPr lang="uk-UA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вода),   </a:t>
            </a:r>
            <a:r>
              <a:rPr lang="en-GB" sz="20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Quércus</a:t>
            </a:r>
            <a:r>
              <a:rPr lang="en-GB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(</a:t>
            </a:r>
            <a:r>
              <a:rPr lang="uk-UA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дуб),  </a:t>
            </a:r>
            <a:r>
              <a:rPr lang="en-GB" sz="20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quadrátus</a:t>
            </a:r>
            <a:r>
              <a:rPr lang="en-GB" sz="2000" i="1" cap="small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uk-UA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квадратний)</a:t>
            </a:r>
            <a:r>
              <a:rPr lang="uk-UA" sz="2000" b="1" i="1" cap="small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uk-UA" sz="20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uk-UA" sz="20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uk-UA" sz="20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[</a:t>
            </a:r>
            <a:r>
              <a:rPr lang="uk-UA" sz="2000" b="1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св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]:  перед  голосною, з якою утворює склад: </a:t>
            </a:r>
            <a:r>
              <a:rPr lang="en-GB" sz="20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consuetúdo</a:t>
            </a:r>
            <a:r>
              <a:rPr lang="en-GB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uk-UA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звичка)       </a:t>
            </a:r>
            <a:endParaRPr lang="uk-UA" sz="20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en-GB" sz="2400" b="1" i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</a:t>
            </a:r>
            <a:r>
              <a:rPr lang="en-GB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</a:t>
            </a:r>
            <a:endParaRPr lang="en-GB" sz="20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GB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</a:t>
            </a:r>
            <a:r>
              <a:rPr lang="uk-UA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</a:t>
            </a:r>
            <a:r>
              <a:rPr lang="en-GB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[cy]:</a:t>
            </a:r>
            <a:r>
              <a:rPr lang="en-GB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якщо склад наголошений:</a:t>
            </a:r>
            <a:r>
              <a:rPr lang="uk-UA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en-GB" sz="20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súus</a:t>
            </a:r>
            <a:r>
              <a:rPr lang="en-GB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(</a:t>
            </a:r>
            <a:r>
              <a:rPr lang="uk-UA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свій) 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endParaRPr lang="uk-UA" sz="20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 перед  голосною, з якою не утворює складу:</a:t>
            </a:r>
            <a:r>
              <a:rPr lang="uk-UA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en-GB" sz="20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suillus</a:t>
            </a:r>
            <a:r>
              <a:rPr lang="en-GB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(</a:t>
            </a:r>
            <a:r>
              <a:rPr lang="uk-UA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свинячий).</a:t>
            </a:r>
            <a:r>
              <a:rPr lang="uk-UA" sz="3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</a:t>
            </a:r>
            <a:r>
              <a:rPr lang="uk-UA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</a:t>
            </a:r>
            <a:endParaRPr lang="uk-UA" sz="20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2000" b="1" i="1" cap="small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LID4096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623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70745E6-C3F6-4784-8B65-E0387522B86B}"/>
              </a:ext>
            </a:extLst>
          </p:cNvPr>
          <p:cNvSpPr/>
          <p:nvPr/>
        </p:nvSpPr>
        <p:spPr>
          <a:xfrm>
            <a:off x="1096989" y="63623"/>
            <a:ext cx="944262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i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І. </a:t>
            </a:r>
            <a:r>
              <a:rPr lang="uk-UA" sz="2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ЛАТИНСЬКИЙ АЛФАВІТ. ПРАВИЛА  ВИМОВИ.</a:t>
            </a:r>
            <a:endParaRPr lang="LID4096" sz="20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47413B1-0EFA-40E2-9A13-E9398C377A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63623"/>
            <a:ext cx="986828" cy="991737"/>
          </a:xfrm>
          <a:prstGeom prst="rect">
            <a:avLst/>
          </a:prstGeom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CDACBF91-6757-4002-AEB3-C57A2EA0E2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439123"/>
              </p:ext>
            </p:extLst>
          </p:nvPr>
        </p:nvGraphicFramePr>
        <p:xfrm>
          <a:off x="1466661" y="463733"/>
          <a:ext cx="10302843" cy="576505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320106">
                  <a:extLst>
                    <a:ext uri="{9D8B030D-6E8A-4147-A177-3AD203B41FA5}">
                      <a16:colId xmlns:a16="http://schemas.microsoft.com/office/drawing/2014/main" val="3364002515"/>
                    </a:ext>
                  </a:extLst>
                </a:gridCol>
                <a:gridCol w="2061772">
                  <a:extLst>
                    <a:ext uri="{9D8B030D-6E8A-4147-A177-3AD203B41FA5}">
                      <a16:colId xmlns:a16="http://schemas.microsoft.com/office/drawing/2014/main" val="2275396533"/>
                    </a:ext>
                  </a:extLst>
                </a:gridCol>
                <a:gridCol w="2578440">
                  <a:extLst>
                    <a:ext uri="{9D8B030D-6E8A-4147-A177-3AD203B41FA5}">
                      <a16:colId xmlns:a16="http://schemas.microsoft.com/office/drawing/2014/main" val="587582232"/>
                    </a:ext>
                  </a:extLst>
                </a:gridCol>
                <a:gridCol w="3342525">
                  <a:extLst>
                    <a:ext uri="{9D8B030D-6E8A-4147-A177-3AD203B41FA5}">
                      <a16:colId xmlns:a16="http://schemas.microsoft.com/office/drawing/2014/main" val="555832461"/>
                    </a:ext>
                  </a:extLst>
                </a:gridCol>
              </a:tblGrid>
              <a:tr h="3297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Накреслення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Назва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Вимова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Приклад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extLst>
                  <a:ext uri="{0D108BD9-81ED-4DB2-BD59-A6C34878D82A}">
                    <a16:rowId xmlns:a16="http://schemas.microsoft.com/office/drawing/2014/main" val="4181658468"/>
                  </a:ext>
                </a:extLst>
              </a:tr>
              <a:tr h="313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Aa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</a:t>
                      </a:r>
                      <a:endParaRPr lang="uk-UA" sz="18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[a]</a:t>
                      </a:r>
                      <a:endParaRPr lang="en-GB" sz="1800" b="1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albus</a:t>
                      </a: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[</a:t>
                      </a:r>
                      <a:r>
                        <a:rPr lang="uk-UA" sz="1800" b="1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альбус</a:t>
                      </a:r>
                      <a:r>
                        <a:rPr lang="uk-UA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uk-UA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extLst>
                  <a:ext uri="{0D108BD9-81ED-4DB2-BD59-A6C34878D82A}">
                    <a16:rowId xmlns:a16="http://schemas.microsoft.com/office/drawing/2014/main" val="1445378688"/>
                  </a:ext>
                </a:extLst>
              </a:tr>
              <a:tr h="313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Bb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</a:t>
                      </a:r>
                      <a:endParaRPr lang="uk-UA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[б]</a:t>
                      </a:r>
                      <a:endParaRPr lang="uk-UA" sz="1800" b="1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bulbus [</a:t>
                      </a:r>
                      <a:r>
                        <a:rPr lang="uk-UA" sz="1800" b="1" kern="1200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бульбус</a:t>
                      </a:r>
                      <a:r>
                        <a:rPr lang="uk-UA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uk-UA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extLst>
                  <a:ext uri="{0D108BD9-81ED-4DB2-BD59-A6C34878D82A}">
                    <a16:rowId xmlns:a16="http://schemas.microsoft.com/office/drawing/2014/main" val="3338408586"/>
                  </a:ext>
                </a:extLst>
              </a:tr>
              <a:tr h="13414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Cc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це</a:t>
                      </a:r>
                      <a:endParaRPr lang="uk-UA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[ц] </a:t>
                      </a:r>
                      <a:r>
                        <a:rPr lang="ru-RU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перед e, i, y, </a:t>
                      </a:r>
                      <a:r>
                        <a:rPr lang="ru-RU" sz="18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ae</a:t>
                      </a:r>
                      <a:r>
                        <a:rPr lang="ru-RU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8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oe</a:t>
                      </a:r>
                      <a:endParaRPr lang="ru-RU" sz="18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[к]</a:t>
                      </a:r>
                      <a:r>
                        <a:rPr lang="ru-RU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перед a, o, u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 </a:t>
                      </a:r>
                      <a:r>
                        <a:rPr lang="ru-RU" sz="18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приголосними</a:t>
                      </a:r>
                      <a:endParaRPr lang="ru-RU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cera</a:t>
                      </a: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[</a:t>
                      </a:r>
                      <a:r>
                        <a:rPr lang="uk-UA" sz="1800" b="1" kern="1200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цера</a:t>
                      </a:r>
                      <a:r>
                        <a:rPr lang="uk-UA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cito</a:t>
                      </a: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[</a:t>
                      </a:r>
                      <a:r>
                        <a:rPr lang="uk-UA" sz="1800" b="1" kern="1200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ціто</a:t>
                      </a:r>
                      <a:r>
                        <a:rPr lang="uk-UA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Crataegus</a:t>
                      </a: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[</a:t>
                      </a:r>
                      <a:r>
                        <a:rPr lang="uk-UA" sz="1800" b="1" kern="1200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кратеґус</a:t>
                      </a:r>
                      <a:r>
                        <a:rPr lang="uk-UA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uk-UA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extLst>
                  <a:ext uri="{0D108BD9-81ED-4DB2-BD59-A6C34878D82A}">
                    <a16:rowId xmlns:a16="http://schemas.microsoft.com/office/drawing/2014/main" val="3719287400"/>
                  </a:ext>
                </a:extLst>
              </a:tr>
              <a:tr h="313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Dd</a:t>
                      </a:r>
                      <a:endParaRPr lang="en-US" sz="18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</a:t>
                      </a:r>
                      <a:endParaRPr lang="uk-UA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[д]</a:t>
                      </a:r>
                      <a:endParaRPr lang="uk-UA" sz="1800" b="1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derma [</a:t>
                      </a:r>
                      <a:r>
                        <a:rPr lang="uk-UA" sz="1800" b="1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дерма</a:t>
                      </a:r>
                      <a:r>
                        <a:rPr lang="uk-UA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uk-UA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extLst>
                  <a:ext uri="{0D108BD9-81ED-4DB2-BD59-A6C34878D82A}">
                    <a16:rowId xmlns:a16="http://schemas.microsoft.com/office/drawing/2014/main" val="177016941"/>
                  </a:ext>
                </a:extLst>
              </a:tr>
              <a:tr h="3314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Ee</a:t>
                      </a:r>
                      <a:endParaRPr lang="en-US" sz="18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</a:t>
                      </a:r>
                      <a:endParaRPr lang="uk-UA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[е]</a:t>
                      </a:r>
                      <a:endParaRPr lang="uk-UA" sz="1800" b="1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emplastrum</a:t>
                      </a: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[</a:t>
                      </a:r>
                      <a:r>
                        <a:rPr lang="uk-UA" sz="1800" b="1" kern="1200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емпляструм</a:t>
                      </a:r>
                      <a:r>
                        <a:rPr lang="uk-UA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uk-UA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extLst>
                  <a:ext uri="{0D108BD9-81ED-4DB2-BD59-A6C34878D82A}">
                    <a16:rowId xmlns:a16="http://schemas.microsoft.com/office/drawing/2014/main" val="3627098724"/>
                  </a:ext>
                </a:extLst>
              </a:tr>
              <a:tr h="313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Ff</a:t>
                      </a:r>
                      <a:endParaRPr lang="en-US" sz="18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еф</a:t>
                      </a:r>
                      <a:endParaRPr lang="uk-UA" sz="18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[ф]</a:t>
                      </a:r>
                      <a:endParaRPr lang="uk-UA" sz="1800" b="1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farina [</a:t>
                      </a:r>
                      <a:r>
                        <a:rPr lang="uk-UA" sz="1800" b="1" kern="1200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фаріна</a:t>
                      </a:r>
                      <a:r>
                        <a:rPr lang="uk-UA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uk-UA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extLst>
                  <a:ext uri="{0D108BD9-81ED-4DB2-BD59-A6C34878D82A}">
                    <a16:rowId xmlns:a16="http://schemas.microsoft.com/office/drawing/2014/main" val="3083487937"/>
                  </a:ext>
                </a:extLst>
              </a:tr>
              <a:tr h="313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Gg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</a:t>
                      </a:r>
                      <a:endParaRPr lang="uk-UA" sz="18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[ґ]</a:t>
                      </a:r>
                      <a:endParaRPr lang="uk-UA" sz="1800" b="1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gemma</a:t>
                      </a: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[</a:t>
                      </a:r>
                      <a:r>
                        <a:rPr lang="uk-UA" sz="1800" b="1" kern="1200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ґемма</a:t>
                      </a:r>
                      <a:r>
                        <a:rPr lang="uk-UA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uk-UA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extLst>
                  <a:ext uri="{0D108BD9-81ED-4DB2-BD59-A6C34878D82A}">
                    <a16:rowId xmlns:a16="http://schemas.microsoft.com/office/drawing/2014/main" val="782415560"/>
                  </a:ext>
                </a:extLst>
              </a:tr>
              <a:tr h="313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Hh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га</a:t>
                      </a:r>
                      <a:endParaRPr lang="uk-UA" sz="18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як українське </a:t>
                      </a:r>
                      <a:r>
                        <a:rPr lang="uk-UA" sz="18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[г]</a:t>
                      </a:r>
                      <a:endParaRPr lang="uk-UA" sz="1800" b="1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 [</a:t>
                      </a:r>
                      <a:r>
                        <a:rPr lang="uk-UA" sz="1800" b="1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гора</a:t>
                      </a:r>
                      <a:r>
                        <a:rPr lang="uk-UA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uk-UA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extLst>
                  <a:ext uri="{0D108BD9-81ED-4DB2-BD59-A6C34878D82A}">
                    <a16:rowId xmlns:a16="http://schemas.microsoft.com/office/drawing/2014/main" val="119678149"/>
                  </a:ext>
                </a:extLst>
              </a:tr>
              <a:tr h="313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</a:t>
                      </a:r>
                      <a:endParaRPr lang="uk-UA" sz="18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[і]</a:t>
                      </a:r>
                      <a:endParaRPr lang="uk-UA" sz="1800" b="1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infusum</a:t>
                      </a: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[</a:t>
                      </a:r>
                      <a:r>
                        <a:rPr lang="uk-UA" sz="1800" b="1" kern="1200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інфузум</a:t>
                      </a:r>
                      <a:r>
                        <a:rPr lang="uk-UA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uk-UA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extLst>
                  <a:ext uri="{0D108BD9-81ED-4DB2-BD59-A6C34878D82A}">
                    <a16:rowId xmlns:a16="http://schemas.microsoft.com/office/drawing/2014/main" val="1131031897"/>
                  </a:ext>
                </a:extLst>
              </a:tr>
              <a:tr h="313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Jj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йот</a:t>
                      </a:r>
                      <a:endParaRPr lang="uk-UA" sz="18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[й]</a:t>
                      </a:r>
                      <a:endParaRPr lang="uk-UA" sz="1800" b="1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major [</a:t>
                      </a:r>
                      <a:r>
                        <a:rPr lang="uk-UA" sz="1800" b="1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майор</a:t>
                      </a:r>
                      <a:r>
                        <a:rPr lang="uk-UA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uk-UA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extLst>
                  <a:ext uri="{0D108BD9-81ED-4DB2-BD59-A6C34878D82A}">
                    <a16:rowId xmlns:a16="http://schemas.microsoft.com/office/drawing/2014/main" val="584469942"/>
                  </a:ext>
                </a:extLst>
              </a:tr>
              <a:tr h="313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Kk</a:t>
                      </a:r>
                      <a:endParaRPr lang="en-US" sz="18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</a:t>
                      </a:r>
                      <a:endParaRPr lang="uk-UA" sz="18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[к]</a:t>
                      </a:r>
                      <a:endParaRPr lang="uk-UA" sz="1800" b="1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Kalium [</a:t>
                      </a:r>
                      <a:r>
                        <a:rPr lang="uk-UA" sz="1800" b="1" kern="1200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каліум</a:t>
                      </a:r>
                      <a:r>
                        <a:rPr lang="uk-UA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uk-UA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extLst>
                  <a:ext uri="{0D108BD9-81ED-4DB2-BD59-A6C34878D82A}">
                    <a16:rowId xmlns:a16="http://schemas.microsoft.com/office/drawing/2014/main" val="1262867547"/>
                  </a:ext>
                </a:extLst>
              </a:tr>
              <a:tr h="313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Ll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ель</a:t>
                      </a:r>
                      <a:endParaRPr lang="uk-UA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[л’]</a:t>
                      </a:r>
                      <a:endParaRPr lang="uk-UA" sz="1800" b="1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lac [</a:t>
                      </a:r>
                      <a:r>
                        <a:rPr lang="uk-UA" sz="1800" b="1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ляк</a:t>
                      </a:r>
                      <a:r>
                        <a:rPr lang="uk-UA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uk-UA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extLst>
                  <a:ext uri="{0D108BD9-81ED-4DB2-BD59-A6C34878D82A}">
                    <a16:rowId xmlns:a16="http://schemas.microsoft.com/office/drawing/2014/main" val="2415925313"/>
                  </a:ext>
                </a:extLst>
              </a:tr>
              <a:tr h="313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Mm</a:t>
                      </a:r>
                      <a:endParaRPr lang="en-US" sz="18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ем</a:t>
                      </a:r>
                      <a:endParaRPr lang="uk-UA" sz="18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[м]</a:t>
                      </a:r>
                      <a:endParaRPr lang="uk-UA" sz="1800" b="1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magnus [</a:t>
                      </a:r>
                      <a:r>
                        <a:rPr lang="uk-UA" sz="1800" b="1" kern="1200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магнус</a:t>
                      </a:r>
                      <a:r>
                        <a:rPr lang="uk-UA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uk-UA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extLst>
                  <a:ext uri="{0D108BD9-81ED-4DB2-BD59-A6C34878D82A}">
                    <a16:rowId xmlns:a16="http://schemas.microsoft.com/office/drawing/2014/main" val="2855107452"/>
                  </a:ext>
                </a:extLst>
              </a:tr>
              <a:tr h="313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Nn</a:t>
                      </a:r>
                      <a:endParaRPr lang="en-US" sz="18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ен</a:t>
                      </a:r>
                      <a:endParaRPr lang="uk-UA" sz="18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[н]</a:t>
                      </a:r>
                      <a:endParaRPr lang="uk-UA" sz="1800" b="1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numerous [</a:t>
                      </a:r>
                      <a:r>
                        <a:rPr lang="uk-UA" sz="1800" b="1" kern="1200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нумерус</a:t>
                      </a:r>
                      <a:r>
                        <a:rPr lang="uk-UA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uk-UA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extLst>
                  <a:ext uri="{0D108BD9-81ED-4DB2-BD59-A6C34878D82A}">
                    <a16:rowId xmlns:a16="http://schemas.microsoft.com/office/drawing/2014/main" val="27061551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3802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83D79F15-C02D-4785-BA60-13C4C1A544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769193"/>
              </p:ext>
            </p:extLst>
          </p:nvPr>
        </p:nvGraphicFramePr>
        <p:xfrm>
          <a:off x="1140736" y="454679"/>
          <a:ext cx="9524246" cy="532116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136618">
                  <a:extLst>
                    <a:ext uri="{9D8B030D-6E8A-4147-A177-3AD203B41FA5}">
                      <a16:colId xmlns:a16="http://schemas.microsoft.com/office/drawing/2014/main" val="3364002515"/>
                    </a:ext>
                  </a:extLst>
                </a:gridCol>
                <a:gridCol w="1575303">
                  <a:extLst>
                    <a:ext uri="{9D8B030D-6E8A-4147-A177-3AD203B41FA5}">
                      <a16:colId xmlns:a16="http://schemas.microsoft.com/office/drawing/2014/main" val="2275396533"/>
                    </a:ext>
                  </a:extLst>
                </a:gridCol>
                <a:gridCol w="2697933">
                  <a:extLst>
                    <a:ext uri="{9D8B030D-6E8A-4147-A177-3AD203B41FA5}">
                      <a16:colId xmlns:a16="http://schemas.microsoft.com/office/drawing/2014/main" val="587582232"/>
                    </a:ext>
                  </a:extLst>
                </a:gridCol>
                <a:gridCol w="3114392">
                  <a:extLst>
                    <a:ext uri="{9D8B030D-6E8A-4147-A177-3AD203B41FA5}">
                      <a16:colId xmlns:a16="http://schemas.microsoft.com/office/drawing/2014/main" val="555832461"/>
                    </a:ext>
                  </a:extLst>
                </a:gridCol>
              </a:tblGrid>
              <a:tr h="3036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Накреслення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Назва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Вимова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Приклад</a:t>
                      </a:r>
                      <a:endParaRPr lang="uk-UA" sz="1600" b="1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extLst>
                  <a:ext uri="{0D108BD9-81ED-4DB2-BD59-A6C34878D82A}">
                    <a16:rowId xmlns:a16="http://schemas.microsoft.com/office/drawing/2014/main" val="4181658468"/>
                  </a:ext>
                </a:extLst>
              </a:tr>
              <a:tr h="1480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Oo</a:t>
                      </a:r>
                      <a:endParaRPr lang="en-US" sz="18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</a:t>
                      </a:r>
                      <a:endParaRPr lang="uk-UA" sz="18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[о]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oculus [</a:t>
                      </a:r>
                      <a:r>
                        <a:rPr lang="uk-UA" sz="1800" b="1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окулюс</a:t>
                      </a:r>
                      <a:r>
                        <a:rPr lang="uk-UA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uk-UA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extLst>
                  <a:ext uri="{0D108BD9-81ED-4DB2-BD59-A6C34878D82A}">
                    <a16:rowId xmlns:a16="http://schemas.microsoft.com/office/drawing/2014/main" val="2281065412"/>
                  </a:ext>
                </a:extLst>
              </a:tr>
              <a:tr h="1480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</a:t>
                      </a:r>
                      <a:endParaRPr lang="uk-UA" sz="18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[п]</a:t>
                      </a:r>
                      <a:endParaRPr lang="uk-UA" sz="1800" b="1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pilula</a:t>
                      </a: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[</a:t>
                      </a:r>
                      <a:r>
                        <a:rPr lang="uk-UA" sz="1800" b="1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пілюля</a:t>
                      </a:r>
                      <a:r>
                        <a:rPr lang="uk-UA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]</a:t>
                      </a:r>
                    </a:p>
                  </a:txBody>
                  <a:tcPr marL="32643" marR="32643" marT="0" marB="0" anchor="ctr"/>
                </a:tc>
                <a:extLst>
                  <a:ext uri="{0D108BD9-81ED-4DB2-BD59-A6C34878D82A}">
                    <a16:rowId xmlns:a16="http://schemas.microsoft.com/office/drawing/2014/main" val="1417987239"/>
                  </a:ext>
                </a:extLst>
              </a:tr>
              <a:tr h="4623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Qq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ку</a:t>
                      </a:r>
                      <a:endParaRPr lang="uk-UA" sz="16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вживається</a:t>
                      </a:r>
                      <a:r>
                        <a:rPr lang="ru-RU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завжди</a:t>
                      </a:r>
                      <a:r>
                        <a:rPr lang="ru-RU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з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«u»</a:t>
                      </a:r>
                      <a:r>
                        <a:rPr lang="ru-RU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b="1" dirty="0" err="1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</a:t>
                      </a:r>
                      <a:r>
                        <a:rPr lang="ru-RU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вимовляється</a:t>
                      </a:r>
                      <a:r>
                        <a:rPr lang="ru-RU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</a:t>
                      </a:r>
                      <a:r>
                        <a:rPr lang="ru-RU" sz="1600" b="1" dirty="0" err="1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кв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quantum [</a:t>
                      </a:r>
                      <a:r>
                        <a:rPr lang="uk-UA" sz="1800" b="1" kern="1200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квантум</a:t>
                      </a:r>
                      <a:r>
                        <a:rPr lang="uk-UA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uk-UA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extLst>
                  <a:ext uri="{0D108BD9-81ED-4DB2-BD59-A6C34878D82A}">
                    <a16:rowId xmlns:a16="http://schemas.microsoft.com/office/drawing/2014/main" val="731135943"/>
                  </a:ext>
                </a:extLst>
              </a:tr>
              <a:tr h="14800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Rr</a:t>
                      </a: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ер</a:t>
                      </a: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[р]</a:t>
                      </a: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remedium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[</a:t>
                      </a:r>
                      <a:r>
                        <a:rPr lang="uk-UA" sz="1800" b="1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ремедіум</a:t>
                      </a:r>
                      <a:r>
                        <a:rPr lang="uk-UA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]</a:t>
                      </a:r>
                    </a:p>
                  </a:txBody>
                  <a:tcPr marL="32643" marR="32643" marT="0" marB="0" anchor="ctr"/>
                </a:tc>
                <a:extLst>
                  <a:ext uri="{0D108BD9-81ED-4DB2-BD59-A6C34878D82A}">
                    <a16:rowId xmlns:a16="http://schemas.microsoft.com/office/drawing/2014/main" val="3346047013"/>
                  </a:ext>
                </a:extLst>
              </a:tr>
              <a:tr h="46239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Ss</a:t>
                      </a: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ес</a:t>
                      </a: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[с]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[з] </a:t>
                      </a: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між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голосними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або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між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голосним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і m, n</a:t>
                      </a: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sirupus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[</a:t>
                      </a:r>
                      <a:r>
                        <a:rPr lang="uk-UA" sz="1800" b="1" kern="1200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сірупус</a:t>
                      </a:r>
                      <a:r>
                        <a:rPr lang="uk-UA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]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Rosa [</a:t>
                      </a:r>
                      <a:r>
                        <a:rPr lang="uk-UA" sz="1800" b="1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роза</a:t>
                      </a:r>
                      <a:r>
                        <a:rPr lang="uk-UA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]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Ginseng [</a:t>
                      </a:r>
                      <a:r>
                        <a:rPr lang="uk-UA" sz="1800" b="1" kern="1200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ґінзенґ</a:t>
                      </a:r>
                      <a:r>
                        <a:rPr lang="uk-UA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]</a:t>
                      </a:r>
                    </a:p>
                  </a:txBody>
                  <a:tcPr marL="32643" marR="32643" marT="0" marB="0" anchor="ctr"/>
                </a:tc>
                <a:extLst>
                  <a:ext uri="{0D108BD9-81ED-4DB2-BD59-A6C34878D82A}">
                    <a16:rowId xmlns:a16="http://schemas.microsoft.com/office/drawing/2014/main" val="3513967966"/>
                  </a:ext>
                </a:extLst>
              </a:tr>
              <a:tr h="14800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Tt</a:t>
                      </a: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те</a:t>
                      </a: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[т]</a:t>
                      </a: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tela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[</a:t>
                      </a:r>
                      <a:r>
                        <a:rPr lang="uk-UA" sz="1800" b="1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теля</a:t>
                      </a:r>
                      <a:r>
                        <a:rPr lang="uk-UA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]</a:t>
                      </a:r>
                    </a:p>
                  </a:txBody>
                  <a:tcPr marL="32643" marR="32643" marT="0" marB="0" anchor="ctr"/>
                </a:tc>
                <a:extLst>
                  <a:ext uri="{0D108BD9-81ED-4DB2-BD59-A6C34878D82A}">
                    <a16:rowId xmlns:a16="http://schemas.microsoft.com/office/drawing/2014/main" val="1388917679"/>
                  </a:ext>
                </a:extLst>
              </a:tr>
              <a:tr h="14800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Uu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у</a:t>
                      </a: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[у]</a:t>
                      </a: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usus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[</a:t>
                      </a:r>
                      <a:r>
                        <a:rPr lang="uk-UA" sz="1800" b="1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узус</a:t>
                      </a:r>
                      <a:r>
                        <a:rPr lang="uk-UA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]</a:t>
                      </a:r>
                    </a:p>
                  </a:txBody>
                  <a:tcPr marL="32643" marR="32643" marT="0" marB="0" anchor="ctr"/>
                </a:tc>
                <a:extLst>
                  <a:ext uri="{0D108BD9-81ED-4DB2-BD59-A6C34878D82A}">
                    <a16:rowId xmlns:a16="http://schemas.microsoft.com/office/drawing/2014/main" val="2797944182"/>
                  </a:ext>
                </a:extLst>
              </a:tr>
              <a:tr h="14800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Vv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ве</a:t>
                      </a: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[в]</a:t>
                      </a: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vitrum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[</a:t>
                      </a:r>
                      <a:r>
                        <a:rPr lang="uk-UA" sz="1800" b="1" kern="1200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вітрум</a:t>
                      </a:r>
                      <a:r>
                        <a:rPr lang="uk-UA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]</a:t>
                      </a:r>
                    </a:p>
                  </a:txBody>
                  <a:tcPr marL="32643" marR="32643" marT="0" marB="0" anchor="ctr"/>
                </a:tc>
                <a:extLst>
                  <a:ext uri="{0D108BD9-81ED-4DB2-BD59-A6C34878D82A}">
                    <a16:rowId xmlns:a16="http://schemas.microsoft.com/office/drawing/2014/main" val="89995395"/>
                  </a:ext>
                </a:extLst>
              </a:tr>
              <a:tr h="14800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Xx</a:t>
                      </a: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ікс</a:t>
                      </a: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[</a:t>
                      </a:r>
                      <a:r>
                        <a:rPr lang="uk-UA" sz="1800" b="1" kern="1200" dirty="0" err="1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кс</a:t>
                      </a:r>
                      <a:r>
                        <a:rPr lang="uk-UA" sz="1800" b="1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]</a:t>
                      </a: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extractum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[</a:t>
                      </a:r>
                      <a:r>
                        <a:rPr lang="uk-UA" sz="1800" b="1" kern="1200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екстрактум</a:t>
                      </a:r>
                      <a:r>
                        <a:rPr lang="uk-UA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]</a:t>
                      </a:r>
                    </a:p>
                  </a:txBody>
                  <a:tcPr marL="32643" marR="32643" marT="0" marB="0" anchor="ctr"/>
                </a:tc>
                <a:extLst>
                  <a:ext uri="{0D108BD9-81ED-4DB2-BD59-A6C34878D82A}">
                    <a16:rowId xmlns:a16="http://schemas.microsoft.com/office/drawing/2014/main" val="690309939"/>
                  </a:ext>
                </a:extLst>
              </a:tr>
              <a:tr h="30519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Yy</a:t>
                      </a: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іпсилон</a:t>
                      </a: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[і]</a:t>
                      </a: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Hydrogenium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[</a:t>
                      </a:r>
                      <a:r>
                        <a:rPr lang="uk-UA" sz="1800" b="1" kern="1200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гідроґеніум</a:t>
                      </a:r>
                      <a:r>
                        <a:rPr lang="uk-UA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]</a:t>
                      </a:r>
                    </a:p>
                  </a:txBody>
                  <a:tcPr marL="32643" marR="32643" marT="0" marB="0" anchor="ctr"/>
                </a:tc>
                <a:extLst>
                  <a:ext uri="{0D108BD9-81ED-4DB2-BD59-A6C34878D82A}">
                    <a16:rowId xmlns:a16="http://schemas.microsoft.com/office/drawing/2014/main" val="1801431159"/>
                  </a:ext>
                </a:extLst>
              </a:tr>
              <a:tr h="61958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Zz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зета</a:t>
                      </a: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[з]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[ц] 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у </a:t>
                      </a: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деяких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словах </a:t>
                      </a: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іншомовного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походження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32643" marR="32643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Oryza [</a:t>
                      </a:r>
                      <a:r>
                        <a:rPr lang="uk-UA" sz="1800" b="1" kern="1200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оріза</a:t>
                      </a:r>
                      <a:r>
                        <a:rPr lang="uk-UA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]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Zincum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[</a:t>
                      </a:r>
                      <a:r>
                        <a:rPr lang="uk-UA" sz="1800" b="1" kern="1200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цінкум</a:t>
                      </a:r>
                      <a:r>
                        <a:rPr lang="uk-UA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]</a:t>
                      </a:r>
                    </a:p>
                  </a:txBody>
                  <a:tcPr marL="32643" marR="32643" marT="0" marB="0" anchor="ctr"/>
                </a:tc>
                <a:extLst>
                  <a:ext uri="{0D108BD9-81ED-4DB2-BD59-A6C34878D82A}">
                    <a16:rowId xmlns:a16="http://schemas.microsoft.com/office/drawing/2014/main" val="12121266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1613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C52601B-AA25-4BEA-BE99-B162D256CECE}"/>
              </a:ext>
            </a:extLst>
          </p:cNvPr>
          <p:cNvSpPr/>
          <p:nvPr/>
        </p:nvSpPr>
        <p:spPr>
          <a:xfrm>
            <a:off x="2991174" y="256801"/>
            <a:ext cx="71602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 BENE</a:t>
            </a:r>
            <a:r>
              <a:rPr lang="uk-UA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 (Зверни  увагу!)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05ED0F5-5F9F-4A0E-967E-C50D7312EF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63623"/>
            <a:ext cx="986828" cy="991737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695DF07-F560-4B41-992A-8742DE587C2A}"/>
              </a:ext>
            </a:extLst>
          </p:cNvPr>
          <p:cNvSpPr/>
          <p:nvPr/>
        </p:nvSpPr>
        <p:spPr>
          <a:xfrm>
            <a:off x="803328" y="905044"/>
            <a:ext cx="1123627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В  латинській  мові </a:t>
            </a:r>
            <a:r>
              <a:rPr lang="uk-UA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  літер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endParaRPr lang="uk-UA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Літери </a:t>
            </a:r>
            <a:r>
              <a:rPr lang="en-GB" sz="24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Yy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та </a:t>
            </a:r>
            <a:r>
              <a:rPr lang="en-GB" sz="24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Zz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вживаються лише в запозиченнях з грецької мови.</a:t>
            </a:r>
          </a:p>
          <a:p>
            <a:endParaRPr lang="uk-UA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В латинській науковій термінології, в прізвищах німецького та англійського походження зустрічається літера </a:t>
            </a:r>
            <a:r>
              <a:rPr lang="en-GB" sz="24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яка вимовляється </a:t>
            </a:r>
            <a:r>
              <a:rPr lang="uk-UA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[в] 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в словах німецького походження та </a:t>
            </a:r>
            <a:r>
              <a:rPr lang="uk-UA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[у] 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в словах англійського походження.</a:t>
            </a:r>
          </a:p>
          <a:p>
            <a:endParaRPr lang="uk-UA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ЛАТИНСЬКІЙ МОВІ З ВЕЛИКОЇ ЛІТЕРИ ПИШУТЬСЯ:</a:t>
            </a:r>
          </a:p>
          <a:p>
            <a:pPr lvl="0" algn="ctr"/>
            <a:r>
              <a:rPr lang="uk-UA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власні назви;</a:t>
            </a:r>
          </a:p>
          <a:p>
            <a:pPr lvl="0" algn="ctr"/>
            <a:r>
              <a:rPr lang="uk-UA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назви рослин; </a:t>
            </a:r>
          </a:p>
          <a:p>
            <a:pPr lvl="0" algn="ctr"/>
            <a:r>
              <a:rPr lang="uk-UA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назви лікарських препаратів;</a:t>
            </a:r>
          </a:p>
          <a:p>
            <a:pPr lvl="0" algn="ctr"/>
            <a:r>
              <a:rPr lang="uk-UA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назви хімічних елементів.</a:t>
            </a:r>
          </a:p>
        </p:txBody>
      </p:sp>
    </p:spTree>
    <p:extLst>
      <p:ext uri="{BB962C8B-B14F-4D97-AF65-F5344CB8AC3E}">
        <p14:creationId xmlns:p14="http://schemas.microsoft.com/office/powerpoint/2010/main" val="2082836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EC3154C-F009-4DB2-BA43-E6AD3F269AFC}"/>
              </a:ext>
            </a:extLst>
          </p:cNvPr>
          <p:cNvSpPr/>
          <p:nvPr/>
        </p:nvSpPr>
        <p:spPr>
          <a:xfrm>
            <a:off x="986830" y="101253"/>
            <a:ext cx="112051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ІІ. КЛАСИФІКАЦІЯ ЗВУКІВ. ВИМОВА ГОЛОСНИХ ТА ОСОБЛИВІ ВИПАДКИ ВИМОВИ ПРИГОЛОСНИХ</a:t>
            </a:r>
            <a:r>
              <a:rPr lang="ru-RU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k-UA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LID4096" sz="28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CD751D4-71A9-42AD-9EED-82AB8CE665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63623"/>
            <a:ext cx="986828" cy="991737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D04FCCC-162B-4B8F-A23C-B46566C1B19E}"/>
              </a:ext>
            </a:extLst>
          </p:cNvPr>
          <p:cNvSpPr/>
          <p:nvPr/>
        </p:nvSpPr>
        <p:spPr>
          <a:xfrm>
            <a:off x="338380" y="1350739"/>
            <a:ext cx="11515240" cy="4728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Звуки в латинській мові, як і в українській, поділяються на: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голосні: </a:t>
            </a:r>
            <a:r>
              <a:rPr lang="en-GB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a, e, </a:t>
            </a:r>
            <a:r>
              <a:rPr lang="en-GB" sz="24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o, u, y;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приголосні: </a:t>
            </a:r>
            <a:r>
              <a:rPr lang="en-GB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b, c, d, f, g, h, j, k, l, m, n, p, q, r, s, t, v.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uk-UA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Серед голосних розрізняють: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uk-UA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одноголосні: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a, e,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, o, u, y;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uk-UA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двоголосні (дифтонги):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au,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ае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ое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uk-UA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Серед приголосних розрізняють: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uk-UA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приголосні одиничні: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b, c, d, f, g, h, k, l, m, n, p, q, r, s, t, v;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uk-UA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приголосні складні: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x, z.</a:t>
            </a:r>
          </a:p>
        </p:txBody>
      </p:sp>
    </p:spTree>
    <p:extLst>
      <p:ext uri="{BB962C8B-B14F-4D97-AF65-F5344CB8AC3E}">
        <p14:creationId xmlns:p14="http://schemas.microsoft.com/office/powerpoint/2010/main" val="402785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5414594-1F13-49D4-8A64-CA04856376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63623"/>
            <a:ext cx="986828" cy="991737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4689BA3-E355-4547-A672-D60F11B152D5}"/>
              </a:ext>
            </a:extLst>
          </p:cNvPr>
          <p:cNvSpPr/>
          <p:nvPr/>
        </p:nvSpPr>
        <p:spPr>
          <a:xfrm>
            <a:off x="276387" y="851878"/>
            <a:ext cx="1163922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 латинській  мові  6  голосних:</a:t>
            </a:r>
          </a:p>
          <a:p>
            <a:pPr algn="just"/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– [</a:t>
            </a:r>
            <a:r>
              <a:rPr lang="en-GB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a]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:                    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ála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білий),     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mánus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рука)</a:t>
            </a:r>
          </a:p>
          <a:p>
            <a:pPr algn="just"/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– [</a:t>
            </a:r>
            <a:r>
              <a:rPr lang="en-GB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o]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:                    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óculus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око),   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aórta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аорта)</a:t>
            </a:r>
          </a:p>
          <a:p>
            <a:pPr algn="just"/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GB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– [</a:t>
            </a:r>
            <a:r>
              <a:rPr lang="uk-UA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у]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:                    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Undevítum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ундев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т)</a:t>
            </a:r>
          </a:p>
          <a:p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 – [е]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:                    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Testosterónum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тестостерон),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vértebra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хребець) </a:t>
            </a:r>
          </a:p>
          <a:p>
            <a:pPr algn="just"/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–  [і]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:                     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infúsum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настій), 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intérnus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внутрішній)</a:t>
            </a:r>
          </a:p>
          <a:p>
            <a:pPr algn="just"/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– [і]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:                     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Ámylum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крохмаль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F7BC78B-983B-4AE8-8889-BA31A2C26F62}"/>
              </a:ext>
            </a:extLst>
          </p:cNvPr>
          <p:cNvSpPr/>
          <p:nvPr/>
        </p:nvSpPr>
        <p:spPr>
          <a:xfrm>
            <a:off x="1487839" y="267103"/>
            <a:ext cx="71602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Вимова  голосних.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9B39492-91FB-4BB1-BF04-8799D5EBF4AC}"/>
              </a:ext>
            </a:extLst>
          </p:cNvPr>
          <p:cNvSpPr/>
          <p:nvPr/>
        </p:nvSpPr>
        <p:spPr>
          <a:xfrm>
            <a:off x="98156" y="3685898"/>
            <a:ext cx="11995688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NB!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Літера </a:t>
            </a:r>
            <a:r>
              <a:rPr lang="uk-UA" sz="2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зустрічається в словах грецького походження всередині слова для передачі грецької літери </a:t>
            </a:r>
            <a:r>
              <a:rPr lang="el-GR" sz="2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υ</a:t>
            </a:r>
            <a:r>
              <a:rPr lang="el-GR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іпсилон);</a:t>
            </a:r>
          </a:p>
          <a:p>
            <a:pPr marL="342900" lvl="0" indent="-342900">
              <a:buFont typeface="Symbol" panose="05050102010706020507" pitchFamily="18" charset="2"/>
              <a:buChar char=""/>
              <a:tabLst>
                <a:tab pos="180340" algn="l"/>
                <a:tab pos="457200" algn="l"/>
              </a:tabLst>
            </a:pP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буква  </a:t>
            </a:r>
            <a:r>
              <a:rPr lang="uk-UA" sz="2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на  початку  слова  чи  складу  перед голосними, а  також між голосними  в сучасній  медичній термінології замінена на літеру </a:t>
            </a:r>
            <a:r>
              <a:rPr lang="en-US" sz="2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 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та  вимовляється  як дзвінкий приголосний  </a:t>
            </a:r>
            <a:r>
              <a:rPr lang="uk-UA" sz="2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[й]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2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májor</a:t>
            </a:r>
            <a:r>
              <a:rPr lang="en-US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великий)</a:t>
            </a:r>
          </a:p>
          <a:p>
            <a:pPr lvl="0">
              <a:tabLst>
                <a:tab pos="180340" algn="l"/>
                <a:tab pos="457200" algn="l"/>
              </a:tabLst>
            </a:pPr>
            <a:endParaRPr lang="uk-UA" sz="20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  <a:tabLst>
                <a:tab pos="180340" algn="l"/>
                <a:tab pos="457200" algn="l"/>
              </a:tabLst>
            </a:pP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буква </a:t>
            </a:r>
            <a:r>
              <a:rPr lang="en-US" sz="2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 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не пишеться в словах, запозичених зі старогрецької  мови, в  якій  не було звука  </a:t>
            </a:r>
            <a:r>
              <a:rPr lang="uk-UA" sz="2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[й]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iáter</a:t>
            </a:r>
            <a:r>
              <a:rPr lang="en-US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лікар),   </a:t>
            </a:r>
            <a:r>
              <a:rPr lang="en-US" sz="2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Iódum</a:t>
            </a:r>
            <a:r>
              <a:rPr lang="en-US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 </a:t>
            </a:r>
            <a:r>
              <a:rPr lang="uk-UA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йод: від  грецького  </a:t>
            </a:r>
            <a:r>
              <a:rPr lang="en-US" sz="2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iodes</a:t>
            </a:r>
            <a:r>
              <a:rPr lang="en-US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uk-UA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фіолетовий).</a:t>
            </a:r>
          </a:p>
          <a:p>
            <a:pPr marL="90170" algn="just"/>
            <a:r>
              <a:rPr lang="uk-UA" i="1" dirty="0">
                <a:solidFill>
                  <a:srgbClr val="002060"/>
                </a:solidFill>
              </a:rPr>
              <a:t> </a:t>
            </a:r>
            <a:endParaRPr lang="uk-UA" dirty="0">
              <a:solidFill>
                <a:srgbClr val="00206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90380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A85888A-FCE7-469F-ADEE-74C60EAD8E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63623"/>
            <a:ext cx="986828" cy="991737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1C07CF0-DA3A-4E98-9599-FB86DCE5A0B1}"/>
              </a:ext>
            </a:extLst>
          </p:cNvPr>
          <p:cNvSpPr/>
          <p:nvPr/>
        </p:nvSpPr>
        <p:spPr>
          <a:xfrm>
            <a:off x="1487839" y="267103"/>
            <a:ext cx="71602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Вимова приголосних.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C1BE8B8-7D0D-4DC3-B5D1-680AF04BDA6E}"/>
              </a:ext>
            </a:extLst>
          </p:cNvPr>
          <p:cNvSpPr/>
          <p:nvPr/>
        </p:nvSpPr>
        <p:spPr>
          <a:xfrm>
            <a:off x="154984" y="1132323"/>
            <a:ext cx="1203701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Більшість  приголосних  вимовляється   як   відповідні  звуки   в  українській  мові:</a:t>
            </a:r>
          </a:p>
          <a:p>
            <a:pPr>
              <a:spcAft>
                <a:spcPts val="0"/>
              </a:spcAft>
            </a:pPr>
            <a:endParaRPr lang="uk-UA" sz="2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b-  [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б]:               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abdómen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живіт),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Bárium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барий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>
              <a:spcAft>
                <a:spcPts val="0"/>
              </a:spcAft>
            </a:pP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d-  [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д]:              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dórsum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спина),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depurátus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очищений)   </a:t>
            </a:r>
          </a:p>
          <a:p>
            <a:pPr algn="just">
              <a:spcAft>
                <a:spcPts val="0"/>
              </a:spcAft>
            </a:pP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f-   [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ф]:             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Fárfara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мати –мачуха), 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forámen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отвір)</a:t>
            </a:r>
          </a:p>
          <a:p>
            <a:pPr algn="just">
              <a:spcAft>
                <a:spcPts val="0"/>
              </a:spcAft>
            </a:pP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g-  [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г]:              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gútta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крапля), 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gingíva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ясна) </a:t>
            </a:r>
          </a:p>
          <a:p>
            <a:pPr algn="just">
              <a:spcAft>
                <a:spcPts val="0"/>
              </a:spcAft>
            </a:pP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h-  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як  німецький 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h 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або  український  [ґ]: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hómo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людина)</a:t>
            </a:r>
          </a:p>
          <a:p>
            <a:pPr algn="just">
              <a:spcAft>
                <a:spcPts val="0"/>
              </a:spcAft>
            </a:pP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k-  [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к]:  зустрічається  в  словах    нелатинського  походження:</a:t>
            </a:r>
          </a:p>
          <a:p>
            <a:pPr algn="just">
              <a:spcAft>
                <a:spcPts val="0"/>
              </a:spcAft>
            </a:pP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Kálium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Калій, араб.),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Kalanchó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ё (</a:t>
            </a:r>
            <a:r>
              <a:rPr lang="uk-UA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каланхоє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грецьк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pPr>
              <a:spcAft>
                <a:spcPts val="0"/>
              </a:spcAft>
            </a:pPr>
            <a:endParaRPr lang="uk-UA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Літера  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k  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пишеться  у   прізвищах,  які  в  сучасній  мові  мають  літеру  к:</a:t>
            </a:r>
          </a:p>
          <a:p>
            <a:pPr algn="just">
              <a:spcAft>
                <a:spcPts val="0"/>
              </a:spcAft>
            </a:pP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liniméntum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Wishnévsky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-  </a:t>
            </a:r>
            <a:r>
              <a:rPr lang="uk-UA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линимент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Вишневского</a:t>
            </a:r>
            <a:endParaRPr lang="uk-UA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391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A85888A-FCE7-469F-ADEE-74C60EAD8E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63623"/>
            <a:ext cx="986828" cy="991737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C54B1EC-AD80-4E5A-AF09-029777084CBD}"/>
              </a:ext>
            </a:extLst>
          </p:cNvPr>
          <p:cNvSpPr/>
          <p:nvPr/>
        </p:nvSpPr>
        <p:spPr>
          <a:xfrm>
            <a:off x="986829" y="1055360"/>
            <a:ext cx="10895309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l-   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завжди  вимовляється  м’яко,  як [</a:t>
            </a:r>
            <a:r>
              <a:rPr lang="uk-UA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ль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]: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línea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лінія),  те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l – 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мед</a:t>
            </a:r>
          </a:p>
          <a:p>
            <a:pPr algn="just">
              <a:spcAft>
                <a:spcPts val="0"/>
              </a:spcAft>
            </a:pPr>
            <a:endParaRPr lang="uk-UA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m- [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м]:                                                      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medicaméntum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ліки),  </a:t>
            </a:r>
          </a:p>
          <a:p>
            <a:pPr algn="just">
              <a:spcAft>
                <a:spcPts val="0"/>
              </a:spcAft>
            </a:pPr>
            <a:endParaRPr lang="uk-UA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n-  [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н]:                                                      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naturális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натуральний)</a:t>
            </a:r>
          </a:p>
          <a:p>
            <a:pPr algn="just">
              <a:spcAft>
                <a:spcPts val="0"/>
              </a:spcAft>
            </a:pPr>
            <a:endParaRPr lang="uk-UA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p-  [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п]:                                                      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praeparátum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препарат)</a:t>
            </a:r>
          </a:p>
          <a:p>
            <a:pPr algn="just">
              <a:spcAft>
                <a:spcPts val="0"/>
              </a:spcAft>
            </a:pPr>
            <a:endParaRPr lang="uk-UA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r-  [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р]:                                                       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rádix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корінь)</a:t>
            </a:r>
          </a:p>
          <a:p>
            <a:pPr algn="just">
              <a:spcAft>
                <a:spcPts val="0"/>
              </a:spcAft>
            </a:pPr>
            <a:endParaRPr lang="uk-UA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t-  [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т]:                                                       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tinctúra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настойка)</a:t>
            </a:r>
          </a:p>
          <a:p>
            <a:pPr algn="just">
              <a:spcAft>
                <a:spcPts val="0"/>
              </a:spcAft>
            </a:pPr>
            <a:endParaRPr lang="uk-UA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v- [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в]:                                                        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véna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вена), 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púlvis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порошок) </a:t>
            </a:r>
          </a:p>
        </p:txBody>
      </p:sp>
    </p:spTree>
    <p:extLst>
      <p:ext uri="{BB962C8B-B14F-4D97-AF65-F5344CB8AC3E}">
        <p14:creationId xmlns:p14="http://schemas.microsoft.com/office/powerpoint/2010/main" val="2364332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A85888A-FCE7-469F-ADEE-74C60EAD8E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63623"/>
            <a:ext cx="986828" cy="991737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0B95E7B-0971-4573-B0B2-B56ED62670A1}"/>
              </a:ext>
            </a:extLst>
          </p:cNvPr>
          <p:cNvSpPr/>
          <p:nvPr/>
        </p:nvSpPr>
        <p:spPr>
          <a:xfrm>
            <a:off x="2104912" y="97826"/>
            <a:ext cx="86051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Деякі  приголосні  потребують окремого  пояснення:</a:t>
            </a:r>
            <a:endParaRPr lang="LID4096" sz="2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4DFC81D-C871-47F9-BE5D-1610D37FD55C}"/>
              </a:ext>
            </a:extLst>
          </p:cNvPr>
          <p:cNvSpPr/>
          <p:nvPr/>
        </p:nvSpPr>
        <p:spPr>
          <a:xfrm>
            <a:off x="108488" y="1055360"/>
            <a:ext cx="1194666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</a:t>
            </a:r>
            <a:r>
              <a:rPr lang="uk-UA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[к]:  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перед  </a:t>
            </a:r>
            <a:r>
              <a:rPr lang="en-GB" sz="2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a, </a:t>
            </a:r>
            <a:r>
              <a:rPr lang="uk-UA" sz="2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о, </a:t>
            </a:r>
            <a:r>
              <a:rPr lang="en-GB" sz="2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u; 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перед дифтонгом </a:t>
            </a:r>
            <a:r>
              <a:rPr lang="uk-UA" sz="2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GB" sz="2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GB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перед приголосними,  в кінці слова:</a:t>
            </a:r>
          </a:p>
          <a:p>
            <a:pPr algn="just">
              <a:spcAft>
                <a:spcPts val="0"/>
              </a:spcAft>
            </a:pPr>
            <a:r>
              <a:rPr lang="uk-UA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          </a:t>
            </a:r>
            <a:r>
              <a:rPr lang="en-GB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cáput</a:t>
            </a:r>
            <a:r>
              <a:rPr lang="en-GB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голова), </a:t>
            </a:r>
            <a:r>
              <a:rPr lang="en-GB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córpus</a:t>
            </a:r>
            <a:r>
              <a:rPr lang="en-GB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тіло), </a:t>
            </a:r>
            <a:r>
              <a:rPr lang="en-GB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Cúprum</a:t>
            </a:r>
            <a:r>
              <a:rPr lang="en-GB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мідь).  </a:t>
            </a:r>
            <a:r>
              <a:rPr lang="en-GB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decóctum</a:t>
            </a:r>
            <a:r>
              <a:rPr lang="en-GB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відтвар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,   </a:t>
            </a:r>
            <a:r>
              <a:rPr lang="en-GB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lac (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молоко)</a:t>
            </a:r>
          </a:p>
          <a:p>
            <a:pPr algn="just">
              <a:spcAft>
                <a:spcPts val="0"/>
              </a:spcAft>
            </a:pP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uk-UA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[ц]: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 перед  </a:t>
            </a:r>
            <a:r>
              <a:rPr lang="uk-UA" sz="2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е,  і,  у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;  перед  дифтонгами </a:t>
            </a:r>
            <a:r>
              <a:rPr lang="uk-UA" sz="20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ае</a:t>
            </a:r>
            <a:r>
              <a:rPr lang="uk-UA" sz="2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20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ое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:                  </a:t>
            </a:r>
          </a:p>
          <a:p>
            <a:pPr>
              <a:spcAft>
                <a:spcPts val="0"/>
              </a:spcAft>
            </a:pP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с</a:t>
            </a:r>
            <a:r>
              <a:rPr lang="en-GB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éra</a:t>
            </a:r>
            <a:r>
              <a:rPr lang="en-GB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віск), </a:t>
            </a:r>
            <a:r>
              <a:rPr lang="en-GB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cíto</a:t>
            </a:r>
            <a:r>
              <a:rPr lang="en-GB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швидко), </a:t>
            </a:r>
            <a:r>
              <a:rPr lang="en-GB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cáecus</a:t>
            </a:r>
            <a:r>
              <a:rPr lang="en-GB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сліпий,) </a:t>
            </a:r>
            <a:r>
              <a:rPr lang="en-GB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coerúleus</a:t>
            </a:r>
            <a:r>
              <a:rPr lang="en-GB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синій)  </a:t>
            </a:r>
          </a:p>
          <a:p>
            <a:pPr algn="just">
              <a:spcAft>
                <a:spcPts val="0"/>
              </a:spcAft>
            </a:pP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spcAft>
                <a:spcPts val="0"/>
              </a:spcAft>
            </a:pP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uk-UA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GB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c]:  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в більшості  випадків: </a:t>
            </a:r>
            <a:r>
              <a:rPr lang="en-GB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sémen</a:t>
            </a:r>
            <a:r>
              <a:rPr lang="en-GB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насіння),   </a:t>
            </a:r>
            <a:r>
              <a:rPr lang="en-GB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sírupus</a:t>
            </a:r>
            <a:r>
              <a:rPr lang="en-GB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сироп)  </a:t>
            </a:r>
          </a:p>
          <a:p>
            <a:pPr algn="just">
              <a:spcAft>
                <a:spcPts val="0"/>
              </a:spcAft>
            </a:pPr>
            <a:r>
              <a:rPr lang="en-GB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uk-UA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з]: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 між  голосними;  між  голосною   та   </a:t>
            </a:r>
            <a:r>
              <a:rPr lang="en-GB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m, n</a:t>
            </a:r>
            <a:r>
              <a:rPr lang="en-GB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GB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Glucósum</a:t>
            </a:r>
            <a:r>
              <a:rPr lang="en-GB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глюкоза) </a:t>
            </a:r>
          </a:p>
          <a:p>
            <a:pPr>
              <a:spcAft>
                <a:spcPts val="0"/>
              </a:spcAft>
            </a:pP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GB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ss- [cc]:</a:t>
            </a:r>
            <a:r>
              <a:rPr lang="en-GB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procéssus</a:t>
            </a:r>
            <a:r>
              <a:rPr lang="en-GB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відросток)</a:t>
            </a:r>
          </a:p>
          <a:p>
            <a:pPr algn="just">
              <a:spcAft>
                <a:spcPts val="0"/>
              </a:spcAft>
            </a:pP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just">
              <a:spcAft>
                <a:spcPts val="0"/>
              </a:spcAft>
            </a:pP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uk-UA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[з]:   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в словах  грецького  походження:   </a:t>
            </a:r>
            <a:r>
              <a:rPr lang="en-GB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Orýza</a:t>
            </a:r>
            <a:r>
              <a:rPr lang="en-GB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  (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рис)</a:t>
            </a:r>
          </a:p>
          <a:p>
            <a:pPr algn="just">
              <a:spcAft>
                <a:spcPts val="0"/>
              </a:spcAft>
            </a:pPr>
            <a:r>
              <a:rPr lang="en-GB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GB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GB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uk-UA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ц]: 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в словах негрецького походження: </a:t>
            </a:r>
            <a:r>
              <a:rPr lang="en-GB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influénza</a:t>
            </a:r>
            <a:r>
              <a:rPr lang="en-GB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грип, </a:t>
            </a:r>
            <a:r>
              <a:rPr lang="uk-UA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італ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.) </a:t>
            </a:r>
            <a:r>
              <a:rPr lang="en-GB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Zíncum</a:t>
            </a:r>
            <a:r>
              <a:rPr lang="en-GB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Цинк, нім.)       </a:t>
            </a:r>
          </a:p>
          <a:p>
            <a:pPr algn="just">
              <a:spcAft>
                <a:spcPts val="0"/>
              </a:spcAft>
            </a:pP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</a:p>
          <a:p>
            <a:pPr algn="just">
              <a:spcAft>
                <a:spcPts val="0"/>
              </a:spcAft>
            </a:pP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uk-UA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uk-UA" sz="2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кс</a:t>
            </a:r>
            <a:r>
              <a:rPr lang="uk-UA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]:	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GB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extérnus</a:t>
            </a:r>
            <a:r>
              <a:rPr lang="en-GB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зовнішній),  </a:t>
            </a:r>
            <a:r>
              <a:rPr lang="en-GB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mixtúra</a:t>
            </a:r>
            <a:r>
              <a:rPr lang="en-GB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мікстура)  	  </a:t>
            </a:r>
          </a:p>
          <a:p>
            <a:pPr algn="just">
              <a:spcAft>
                <a:spcPts val="0"/>
              </a:spcAft>
            </a:pPr>
            <a:r>
              <a:rPr lang="en-GB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uk-UA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GB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uk-UA" sz="2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кз</a:t>
            </a:r>
            <a:r>
              <a:rPr lang="uk-UA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 (зазвичай  між  голосними):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éxitus</a:t>
            </a:r>
            <a:r>
              <a:rPr lang="en-GB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вихід, кінець)   </a:t>
            </a:r>
            <a:endParaRPr lang="LID4096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3DB53AFC-614F-47F5-8065-A880CC0D93A1}"/>
              </a:ext>
            </a:extLst>
          </p:cNvPr>
          <p:cNvCxnSpPr/>
          <p:nvPr/>
        </p:nvCxnSpPr>
        <p:spPr>
          <a:xfrm flipH="1">
            <a:off x="588936" y="1317356"/>
            <a:ext cx="397893" cy="19966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B90B2309-DCEE-4F3F-BFB9-5DF894F0EAEE}"/>
              </a:ext>
            </a:extLst>
          </p:cNvPr>
          <p:cNvCxnSpPr>
            <a:cxnSpLocks/>
          </p:cNvCxnSpPr>
          <p:nvPr/>
        </p:nvCxnSpPr>
        <p:spPr>
          <a:xfrm flipH="1" flipV="1">
            <a:off x="583874" y="1669348"/>
            <a:ext cx="397892" cy="29886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EA538601-288E-4826-A452-2D4DB10DC4FB}"/>
              </a:ext>
            </a:extLst>
          </p:cNvPr>
          <p:cNvCxnSpPr/>
          <p:nvPr/>
        </p:nvCxnSpPr>
        <p:spPr>
          <a:xfrm flipH="1">
            <a:off x="493415" y="2959945"/>
            <a:ext cx="397893" cy="19966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8B601A1A-0B19-4F25-9C77-B6993847DE8D}"/>
              </a:ext>
            </a:extLst>
          </p:cNvPr>
          <p:cNvCxnSpPr>
            <a:cxnSpLocks/>
          </p:cNvCxnSpPr>
          <p:nvPr/>
        </p:nvCxnSpPr>
        <p:spPr>
          <a:xfrm flipH="1" flipV="1">
            <a:off x="493415" y="3279570"/>
            <a:ext cx="397892" cy="29886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DE357B26-2B48-4C7A-8A2A-D00A84314209}"/>
              </a:ext>
            </a:extLst>
          </p:cNvPr>
          <p:cNvCxnSpPr/>
          <p:nvPr/>
        </p:nvCxnSpPr>
        <p:spPr>
          <a:xfrm flipH="1">
            <a:off x="545282" y="4316362"/>
            <a:ext cx="397893" cy="19966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33B6461E-39AB-4820-A903-E061306E2629}"/>
              </a:ext>
            </a:extLst>
          </p:cNvPr>
          <p:cNvCxnSpPr>
            <a:cxnSpLocks/>
          </p:cNvCxnSpPr>
          <p:nvPr/>
        </p:nvCxnSpPr>
        <p:spPr>
          <a:xfrm flipH="1" flipV="1">
            <a:off x="545283" y="4568281"/>
            <a:ext cx="397892" cy="16689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1A5F9421-CC07-4188-8214-BA1B8B367170}"/>
              </a:ext>
            </a:extLst>
          </p:cNvPr>
          <p:cNvCxnSpPr/>
          <p:nvPr/>
        </p:nvCxnSpPr>
        <p:spPr>
          <a:xfrm flipH="1">
            <a:off x="583874" y="5340975"/>
            <a:ext cx="397893" cy="19966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B825C4B1-B1E5-4D20-A0A7-7A7277F0BDFF}"/>
              </a:ext>
            </a:extLst>
          </p:cNvPr>
          <p:cNvCxnSpPr>
            <a:cxnSpLocks/>
          </p:cNvCxnSpPr>
          <p:nvPr/>
        </p:nvCxnSpPr>
        <p:spPr>
          <a:xfrm flipH="1" flipV="1">
            <a:off x="589247" y="5649953"/>
            <a:ext cx="302060" cy="7696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2899414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460</TotalTime>
  <Words>1452</Words>
  <Application>Microsoft Office PowerPoint</Application>
  <PresentationFormat>Широкоэкранный</PresentationFormat>
  <Paragraphs>238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Symbol</vt:lpstr>
      <vt:lpstr>Times New Roman</vt:lpstr>
      <vt:lpstr>Wingdings</vt:lpstr>
      <vt:lpstr>Ретро</vt:lpstr>
      <vt:lpstr>Фонетика латинської мови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Іменник. І відміна іменників.  Неузгоджене означення</dc:title>
  <dc:creator>Процюк Катерина Олександрівна</dc:creator>
  <cp:lastModifiedBy>Iryna Protsiuk</cp:lastModifiedBy>
  <cp:revision>36</cp:revision>
  <dcterms:created xsi:type="dcterms:W3CDTF">2021-03-03T07:58:14Z</dcterms:created>
  <dcterms:modified xsi:type="dcterms:W3CDTF">2024-01-28T10:25:18Z</dcterms:modified>
</cp:coreProperties>
</file>