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1" r:id="rId5"/>
    <p:sldId id="274" r:id="rId6"/>
    <p:sldId id="275" r:id="rId7"/>
    <p:sldId id="270" r:id="rId8"/>
    <p:sldId id="272" r:id="rId9"/>
    <p:sldId id="273" r:id="rId10"/>
    <p:sldId id="276" r:id="rId11"/>
    <p:sldId id="277" r:id="rId12"/>
    <p:sldId id="278" r:id="rId13"/>
    <p:sldId id="279" r:id="rId14"/>
    <p:sldId id="28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B67AC7-C256-4AA4-A9AB-5B71C3CC703C}" type="doc">
      <dgm:prSet loTypeId="urn:microsoft.com/office/officeart/2005/8/layout/hierarchy3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604751AE-AB70-4936-B5F0-8E710E1E545A}">
      <dgm:prSet phldrT="[Текст]" custT="1"/>
      <dgm:spPr/>
      <dgm:t>
        <a:bodyPr/>
        <a:lstStyle/>
        <a:p>
          <a:r>
            <a:rPr lang="uk-UA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Основа дієслова </a:t>
          </a:r>
          <a:endParaRPr lang="ru-RU" sz="24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130B745-9158-46AA-9E75-9D914ADAB65D}" type="parTrans" cxnId="{BF01824A-44C7-47B1-8A72-422241B32E2B}">
      <dgm:prSet/>
      <dgm:spPr/>
      <dgm:t>
        <a:bodyPr/>
        <a:lstStyle/>
        <a:p>
          <a:endParaRPr lang="ru-RU"/>
        </a:p>
      </dgm:t>
    </dgm:pt>
    <dgm:pt modelId="{71C29113-F52F-44AF-B7FD-DD6C97319F79}" type="sibTrans" cxnId="{BF01824A-44C7-47B1-8A72-422241B32E2B}">
      <dgm:prSet/>
      <dgm:spPr/>
      <dgm:t>
        <a:bodyPr/>
        <a:lstStyle/>
        <a:p>
          <a:endParaRPr lang="ru-RU"/>
        </a:p>
      </dgm:t>
    </dgm:pt>
    <dgm:pt modelId="{5F551E64-1EDC-47DA-B58C-8218B3F5DE9F}">
      <dgm:prSet phldrT="[Текст]" custT="1"/>
      <dgm:spPr/>
      <dgm:t>
        <a:bodyPr/>
        <a:lstStyle/>
        <a:p>
          <a:r>
            <a:rPr lang="uk-UA" sz="2400" b="1" kern="1200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r>
            <a:rPr lang="en-US" sz="2400" b="1" kern="1200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rPr>
            <a:t>a</a:t>
          </a:r>
          <a:r>
            <a:rPr lang="uk-UA" sz="2400" b="1" kern="1200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endParaRPr lang="ru-RU" sz="2400" b="1" kern="1200" dirty="0">
            <a:solidFill>
              <a:srgbClr val="C00000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2A6E6A90-64A0-4EAB-8F55-BE88B947FE4D}" type="parTrans" cxnId="{0576E0FA-9E39-49D8-BAD5-1D6709897D08}">
      <dgm:prSet/>
      <dgm:spPr/>
      <dgm:t>
        <a:bodyPr/>
        <a:lstStyle/>
        <a:p>
          <a:endParaRPr lang="uk-UA"/>
        </a:p>
      </dgm:t>
    </dgm:pt>
    <dgm:pt modelId="{5345E28E-005D-4263-A88A-222E8EE2B317}" type="sibTrans" cxnId="{0576E0FA-9E39-49D8-BAD5-1D6709897D08}">
      <dgm:prSet/>
      <dgm:spPr/>
      <dgm:t>
        <a:bodyPr/>
        <a:lstStyle/>
        <a:p>
          <a:endParaRPr lang="uk-UA"/>
        </a:p>
      </dgm:t>
    </dgm:pt>
    <dgm:pt modelId="{FBFB24E0-9B70-4C5C-B70F-0859D6E36570}">
      <dgm:prSet phldrT="[Текст]" custT="1"/>
      <dgm:spPr/>
      <dgm:t>
        <a:bodyPr/>
        <a:lstStyle/>
        <a:p>
          <a:r>
            <a:rPr lang="en-US" sz="2400" b="1" kern="1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-tur-</a:t>
          </a:r>
          <a:endParaRPr lang="uk-UA" sz="2400" b="1" kern="1200" dirty="0">
            <a:solidFill>
              <a:srgbClr val="002060"/>
            </a:solidFill>
            <a:latin typeface="Times New Roman" pitchFamily="18" charset="0"/>
            <a:ea typeface="+mn-ea"/>
            <a:cs typeface="Times New Roman" pitchFamily="18" charset="0"/>
          </a:endParaRPr>
        </a:p>
        <a:p>
          <a:r>
            <a:rPr lang="en-US" sz="2400" b="1" kern="1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r>
            <a:rPr lang="en-US" sz="2400" b="1" kern="1200" dirty="0" err="1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ntur</a:t>
          </a:r>
          <a:r>
            <a:rPr lang="en-US" sz="2400" b="1" kern="1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endParaRPr lang="ru-RU" sz="2400" b="1" kern="1200" dirty="0">
            <a:solidFill>
              <a:srgbClr val="002060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93C7CA3A-6810-49EE-AD05-D6070E90B601}" type="parTrans" cxnId="{F75A8D20-CAEE-4CE6-AA0E-FEDC14B951C9}">
      <dgm:prSet/>
      <dgm:spPr/>
      <dgm:t>
        <a:bodyPr/>
        <a:lstStyle/>
        <a:p>
          <a:endParaRPr lang="uk-UA"/>
        </a:p>
      </dgm:t>
    </dgm:pt>
    <dgm:pt modelId="{5633C028-4E35-4CBC-AE57-12654F7FF700}" type="sibTrans" cxnId="{F75A8D20-CAEE-4CE6-AA0E-FEDC14B951C9}">
      <dgm:prSet/>
      <dgm:spPr/>
      <dgm:t>
        <a:bodyPr/>
        <a:lstStyle/>
        <a:p>
          <a:endParaRPr lang="uk-UA"/>
        </a:p>
      </dgm:t>
    </dgm:pt>
    <dgm:pt modelId="{56944FAC-F43F-4AC5-8E38-F933AC0F975A}" type="pres">
      <dgm:prSet presAssocID="{E4B67AC7-C256-4AA4-A9AB-5B71C3CC703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189CBE-4E5F-47BF-A8CB-F3FBBCA59694}" type="pres">
      <dgm:prSet presAssocID="{604751AE-AB70-4936-B5F0-8E710E1E545A}" presName="root" presStyleCnt="0"/>
      <dgm:spPr/>
    </dgm:pt>
    <dgm:pt modelId="{677E992A-7FB1-4FDE-8907-704DF752DF77}" type="pres">
      <dgm:prSet presAssocID="{604751AE-AB70-4936-B5F0-8E710E1E545A}" presName="rootComposite" presStyleCnt="0"/>
      <dgm:spPr/>
    </dgm:pt>
    <dgm:pt modelId="{455499A2-34C5-4B8C-85AB-39EA5268F83D}" type="pres">
      <dgm:prSet presAssocID="{604751AE-AB70-4936-B5F0-8E710E1E545A}" presName="rootText" presStyleLbl="node1" presStyleIdx="0" presStyleCnt="3" custScaleX="109928" custScaleY="109645" custLinFactNeighborX="-2979" custLinFactNeighborY="16802"/>
      <dgm:spPr/>
    </dgm:pt>
    <dgm:pt modelId="{B8074393-4AC3-40C5-85F1-38E37B27B701}" type="pres">
      <dgm:prSet presAssocID="{604751AE-AB70-4936-B5F0-8E710E1E545A}" presName="rootConnector" presStyleLbl="node1" presStyleIdx="0" presStyleCnt="3"/>
      <dgm:spPr/>
    </dgm:pt>
    <dgm:pt modelId="{D903E418-BE1F-4659-A610-10A33F255722}" type="pres">
      <dgm:prSet presAssocID="{604751AE-AB70-4936-B5F0-8E710E1E545A}" presName="childShape" presStyleCnt="0"/>
      <dgm:spPr/>
    </dgm:pt>
    <dgm:pt modelId="{D420D21C-4D7F-4883-A41E-165300F65787}" type="pres">
      <dgm:prSet presAssocID="{5F551E64-1EDC-47DA-B58C-8218B3F5DE9F}" presName="root" presStyleCnt="0"/>
      <dgm:spPr/>
    </dgm:pt>
    <dgm:pt modelId="{5F3D53BD-DA3D-4151-A4C3-3FA970FA890C}" type="pres">
      <dgm:prSet presAssocID="{5F551E64-1EDC-47DA-B58C-8218B3F5DE9F}" presName="rootComposite" presStyleCnt="0"/>
      <dgm:spPr/>
    </dgm:pt>
    <dgm:pt modelId="{436EDB42-B689-4618-8E8D-A7F91ADDDB95}" type="pres">
      <dgm:prSet presAssocID="{5F551E64-1EDC-47DA-B58C-8218B3F5DE9F}" presName="rootText" presStyleLbl="node1" presStyleIdx="1" presStyleCnt="3" custScaleX="109928" custScaleY="109645" custLinFactNeighborX="10390" custLinFactNeighborY="8175"/>
      <dgm:spPr/>
    </dgm:pt>
    <dgm:pt modelId="{31F6FE6A-F75F-4DC2-9373-109204E2489C}" type="pres">
      <dgm:prSet presAssocID="{5F551E64-1EDC-47DA-B58C-8218B3F5DE9F}" presName="rootConnector" presStyleLbl="node1" presStyleIdx="1" presStyleCnt="3"/>
      <dgm:spPr/>
    </dgm:pt>
    <dgm:pt modelId="{3D819D03-DD4D-4A55-84E3-9E0C61DABACB}" type="pres">
      <dgm:prSet presAssocID="{5F551E64-1EDC-47DA-B58C-8218B3F5DE9F}" presName="childShape" presStyleCnt="0"/>
      <dgm:spPr/>
    </dgm:pt>
    <dgm:pt modelId="{3D068ACA-A39D-4BC3-A550-440468F3A9B1}" type="pres">
      <dgm:prSet presAssocID="{FBFB24E0-9B70-4C5C-B70F-0859D6E36570}" presName="root" presStyleCnt="0"/>
      <dgm:spPr/>
    </dgm:pt>
    <dgm:pt modelId="{41C54964-D9AB-489E-A9CE-B02084081850}" type="pres">
      <dgm:prSet presAssocID="{FBFB24E0-9B70-4C5C-B70F-0859D6E36570}" presName="rootComposite" presStyleCnt="0"/>
      <dgm:spPr/>
    </dgm:pt>
    <dgm:pt modelId="{1D4F4B64-F83E-4E25-8D74-C22708F375BA}" type="pres">
      <dgm:prSet presAssocID="{FBFB24E0-9B70-4C5C-B70F-0859D6E36570}" presName="rootText" presStyleLbl="node1" presStyleIdx="2" presStyleCnt="3" custScaleX="109928" custScaleY="109645" custLinFactNeighborX="32186" custLinFactNeighborY="-2"/>
      <dgm:spPr/>
    </dgm:pt>
    <dgm:pt modelId="{4AFFEF5F-338B-474B-8F23-ADB2CCC201A7}" type="pres">
      <dgm:prSet presAssocID="{FBFB24E0-9B70-4C5C-B70F-0859D6E36570}" presName="rootConnector" presStyleLbl="node1" presStyleIdx="2" presStyleCnt="3"/>
      <dgm:spPr/>
    </dgm:pt>
    <dgm:pt modelId="{380C1830-BDED-4133-A925-D45A7417D05B}" type="pres">
      <dgm:prSet presAssocID="{FBFB24E0-9B70-4C5C-B70F-0859D6E36570}" presName="childShape" presStyleCnt="0"/>
      <dgm:spPr/>
    </dgm:pt>
  </dgm:ptLst>
  <dgm:cxnLst>
    <dgm:cxn modelId="{2B6A6302-ED2C-437F-A907-9BEE9DDF0390}" type="presOf" srcId="{604751AE-AB70-4936-B5F0-8E710E1E545A}" destId="{455499A2-34C5-4B8C-85AB-39EA5268F83D}" srcOrd="0" destOrd="0" presId="urn:microsoft.com/office/officeart/2005/8/layout/hierarchy3"/>
    <dgm:cxn modelId="{99109910-EDBF-4495-8F16-9E6C5F5AFA51}" type="presOf" srcId="{5F551E64-1EDC-47DA-B58C-8218B3F5DE9F}" destId="{436EDB42-B689-4618-8E8D-A7F91ADDDB95}" srcOrd="0" destOrd="0" presId="urn:microsoft.com/office/officeart/2005/8/layout/hierarchy3"/>
    <dgm:cxn modelId="{F75A8D20-CAEE-4CE6-AA0E-FEDC14B951C9}" srcId="{E4B67AC7-C256-4AA4-A9AB-5B71C3CC703C}" destId="{FBFB24E0-9B70-4C5C-B70F-0859D6E36570}" srcOrd="2" destOrd="0" parTransId="{93C7CA3A-6810-49EE-AD05-D6070E90B601}" sibTransId="{5633C028-4E35-4CBC-AE57-12654F7FF700}"/>
    <dgm:cxn modelId="{B9745446-A582-41BA-A841-3B4443B20AEB}" type="presOf" srcId="{FBFB24E0-9B70-4C5C-B70F-0859D6E36570}" destId="{4AFFEF5F-338B-474B-8F23-ADB2CCC201A7}" srcOrd="1" destOrd="0" presId="urn:microsoft.com/office/officeart/2005/8/layout/hierarchy3"/>
    <dgm:cxn modelId="{BF01824A-44C7-47B1-8A72-422241B32E2B}" srcId="{E4B67AC7-C256-4AA4-A9AB-5B71C3CC703C}" destId="{604751AE-AB70-4936-B5F0-8E710E1E545A}" srcOrd="0" destOrd="0" parTransId="{6130B745-9158-46AA-9E75-9D914ADAB65D}" sibTransId="{71C29113-F52F-44AF-B7FD-DD6C97319F79}"/>
    <dgm:cxn modelId="{F7092C90-8458-438E-AF65-904C58217FF7}" type="presOf" srcId="{604751AE-AB70-4936-B5F0-8E710E1E545A}" destId="{B8074393-4AC3-40C5-85F1-38E37B27B701}" srcOrd="1" destOrd="0" presId="urn:microsoft.com/office/officeart/2005/8/layout/hierarchy3"/>
    <dgm:cxn modelId="{A4B869A0-054D-4212-A9C4-C01690F6F0E7}" type="presOf" srcId="{E4B67AC7-C256-4AA4-A9AB-5B71C3CC703C}" destId="{56944FAC-F43F-4AC5-8E38-F933AC0F975A}" srcOrd="0" destOrd="0" presId="urn:microsoft.com/office/officeart/2005/8/layout/hierarchy3"/>
    <dgm:cxn modelId="{3E5F9BED-45FD-4572-A5A7-2E4FD7DE2255}" type="presOf" srcId="{5F551E64-1EDC-47DA-B58C-8218B3F5DE9F}" destId="{31F6FE6A-F75F-4DC2-9373-109204E2489C}" srcOrd="1" destOrd="0" presId="urn:microsoft.com/office/officeart/2005/8/layout/hierarchy3"/>
    <dgm:cxn modelId="{960D96F3-E4F6-4C91-8A77-90F0023FD744}" type="presOf" srcId="{FBFB24E0-9B70-4C5C-B70F-0859D6E36570}" destId="{1D4F4B64-F83E-4E25-8D74-C22708F375BA}" srcOrd="0" destOrd="0" presId="urn:microsoft.com/office/officeart/2005/8/layout/hierarchy3"/>
    <dgm:cxn modelId="{0576E0FA-9E39-49D8-BAD5-1D6709897D08}" srcId="{E4B67AC7-C256-4AA4-A9AB-5B71C3CC703C}" destId="{5F551E64-1EDC-47DA-B58C-8218B3F5DE9F}" srcOrd="1" destOrd="0" parTransId="{2A6E6A90-64A0-4EAB-8F55-BE88B947FE4D}" sibTransId="{5345E28E-005D-4263-A88A-222E8EE2B317}"/>
    <dgm:cxn modelId="{4248EC43-BFE0-4BC4-ADBA-99603DAE4762}" type="presParOf" srcId="{56944FAC-F43F-4AC5-8E38-F933AC0F975A}" destId="{99189CBE-4E5F-47BF-A8CB-F3FBBCA59694}" srcOrd="0" destOrd="0" presId="urn:microsoft.com/office/officeart/2005/8/layout/hierarchy3"/>
    <dgm:cxn modelId="{8C1CCC35-A398-48A0-B5CC-88AD28A11FBA}" type="presParOf" srcId="{99189CBE-4E5F-47BF-A8CB-F3FBBCA59694}" destId="{677E992A-7FB1-4FDE-8907-704DF752DF77}" srcOrd="0" destOrd="0" presId="urn:microsoft.com/office/officeart/2005/8/layout/hierarchy3"/>
    <dgm:cxn modelId="{D779ADDC-1BA3-476B-AC4C-FB8FA9769B5F}" type="presParOf" srcId="{677E992A-7FB1-4FDE-8907-704DF752DF77}" destId="{455499A2-34C5-4B8C-85AB-39EA5268F83D}" srcOrd="0" destOrd="0" presId="urn:microsoft.com/office/officeart/2005/8/layout/hierarchy3"/>
    <dgm:cxn modelId="{B723CF56-AB3B-4DA1-9995-90F200A359FC}" type="presParOf" srcId="{677E992A-7FB1-4FDE-8907-704DF752DF77}" destId="{B8074393-4AC3-40C5-85F1-38E37B27B701}" srcOrd="1" destOrd="0" presId="urn:microsoft.com/office/officeart/2005/8/layout/hierarchy3"/>
    <dgm:cxn modelId="{299D6926-E03B-4EFF-B702-CE9D3BF711FC}" type="presParOf" srcId="{99189CBE-4E5F-47BF-A8CB-F3FBBCA59694}" destId="{D903E418-BE1F-4659-A610-10A33F255722}" srcOrd="1" destOrd="0" presId="urn:microsoft.com/office/officeart/2005/8/layout/hierarchy3"/>
    <dgm:cxn modelId="{B2581E9F-7011-4A0E-A626-2A7088B0766A}" type="presParOf" srcId="{56944FAC-F43F-4AC5-8E38-F933AC0F975A}" destId="{D420D21C-4D7F-4883-A41E-165300F65787}" srcOrd="1" destOrd="0" presId="urn:microsoft.com/office/officeart/2005/8/layout/hierarchy3"/>
    <dgm:cxn modelId="{C1D6832E-D8BD-4D48-890C-F0AF76292114}" type="presParOf" srcId="{D420D21C-4D7F-4883-A41E-165300F65787}" destId="{5F3D53BD-DA3D-4151-A4C3-3FA970FA890C}" srcOrd="0" destOrd="0" presId="urn:microsoft.com/office/officeart/2005/8/layout/hierarchy3"/>
    <dgm:cxn modelId="{F365ECF6-23F6-4B58-BDFE-0576ECA281FC}" type="presParOf" srcId="{5F3D53BD-DA3D-4151-A4C3-3FA970FA890C}" destId="{436EDB42-B689-4618-8E8D-A7F91ADDDB95}" srcOrd="0" destOrd="0" presId="urn:microsoft.com/office/officeart/2005/8/layout/hierarchy3"/>
    <dgm:cxn modelId="{86EB5D67-3E61-4B16-B07A-406079624FC6}" type="presParOf" srcId="{5F3D53BD-DA3D-4151-A4C3-3FA970FA890C}" destId="{31F6FE6A-F75F-4DC2-9373-109204E2489C}" srcOrd="1" destOrd="0" presId="urn:microsoft.com/office/officeart/2005/8/layout/hierarchy3"/>
    <dgm:cxn modelId="{EB1B1AC6-763B-425D-8208-075CEFBE0FB9}" type="presParOf" srcId="{D420D21C-4D7F-4883-A41E-165300F65787}" destId="{3D819D03-DD4D-4A55-84E3-9E0C61DABACB}" srcOrd="1" destOrd="0" presId="urn:microsoft.com/office/officeart/2005/8/layout/hierarchy3"/>
    <dgm:cxn modelId="{BE8E31FB-BAF2-4336-8ABD-570FDC2BFF23}" type="presParOf" srcId="{56944FAC-F43F-4AC5-8E38-F933AC0F975A}" destId="{3D068ACA-A39D-4BC3-A550-440468F3A9B1}" srcOrd="2" destOrd="0" presId="urn:microsoft.com/office/officeart/2005/8/layout/hierarchy3"/>
    <dgm:cxn modelId="{7774E7E8-ADA5-40E7-BEF6-449D7AD26A3A}" type="presParOf" srcId="{3D068ACA-A39D-4BC3-A550-440468F3A9B1}" destId="{41C54964-D9AB-489E-A9CE-B02084081850}" srcOrd="0" destOrd="0" presId="urn:microsoft.com/office/officeart/2005/8/layout/hierarchy3"/>
    <dgm:cxn modelId="{6114F0F9-CFA3-4BE6-9513-9E404411D8B7}" type="presParOf" srcId="{41C54964-D9AB-489E-A9CE-B02084081850}" destId="{1D4F4B64-F83E-4E25-8D74-C22708F375BA}" srcOrd="0" destOrd="0" presId="urn:microsoft.com/office/officeart/2005/8/layout/hierarchy3"/>
    <dgm:cxn modelId="{93D0CDBF-EED8-4191-B1BC-D65E17CC9068}" type="presParOf" srcId="{41C54964-D9AB-489E-A9CE-B02084081850}" destId="{4AFFEF5F-338B-474B-8F23-ADB2CCC201A7}" srcOrd="1" destOrd="0" presId="urn:microsoft.com/office/officeart/2005/8/layout/hierarchy3"/>
    <dgm:cxn modelId="{D4C24253-7749-43A9-94CD-CDE7CED789B0}" type="presParOf" srcId="{3D068ACA-A39D-4BC3-A550-440468F3A9B1}" destId="{380C1830-BDED-4133-A925-D45A7417D05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499A2-34C5-4B8C-85AB-39EA5268F83D}">
      <dsp:nvSpPr>
        <dsp:cNvPr id="0" name=""/>
        <dsp:cNvSpPr/>
      </dsp:nvSpPr>
      <dsp:spPr>
        <a:xfrm>
          <a:off x="136090" y="693"/>
          <a:ext cx="2879855" cy="14362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alpha val="9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alpha val="9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Основа дієслова </a:t>
          </a:r>
          <a:endParaRPr lang="ru-RU" sz="24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8155" y="42758"/>
        <a:ext cx="2795725" cy="1352090"/>
      </dsp:txXfrm>
    </dsp:sp>
    <dsp:sp modelId="{436EDB42-B689-4618-8E8D-A7F91ADDDB95}">
      <dsp:nvSpPr>
        <dsp:cNvPr id="0" name=""/>
        <dsp:cNvSpPr/>
      </dsp:nvSpPr>
      <dsp:spPr>
        <a:xfrm>
          <a:off x="4021123" y="693"/>
          <a:ext cx="2879855" cy="14362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hade val="85000"/>
                <a:satMod val="130000"/>
              </a:schemeClr>
            </a:gs>
            <a:gs pos="34000">
              <a:schemeClr val="accent1">
                <a:alpha val="90000"/>
                <a:hueOff val="0"/>
                <a:satOff val="0"/>
                <a:lumOff val="0"/>
                <a:alphaOff val="-20000"/>
                <a:shade val="87000"/>
                <a:satMod val="125000"/>
              </a:schemeClr>
            </a:gs>
            <a:gs pos="70000">
              <a:schemeClr val="accent1">
                <a:alpha val="90000"/>
                <a:hueOff val="0"/>
                <a:satOff val="0"/>
                <a:lumOff val="0"/>
                <a:alphaOff val="-20000"/>
                <a:tint val="100000"/>
                <a:shade val="90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r>
            <a:rPr lang="en-US" sz="2400" b="1" kern="1200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rPr>
            <a:t>a</a:t>
          </a:r>
          <a:r>
            <a:rPr lang="uk-UA" sz="2400" b="1" kern="1200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endParaRPr lang="ru-RU" sz="2400" b="1" kern="1200" dirty="0">
            <a:solidFill>
              <a:srgbClr val="C00000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4063188" y="42758"/>
        <a:ext cx="2795725" cy="1352090"/>
      </dsp:txXfrm>
    </dsp:sp>
    <dsp:sp modelId="{1D4F4B64-F83E-4E25-8D74-C22708F375BA}">
      <dsp:nvSpPr>
        <dsp:cNvPr id="0" name=""/>
        <dsp:cNvSpPr/>
      </dsp:nvSpPr>
      <dsp:spPr>
        <a:xfrm>
          <a:off x="7497859" y="320"/>
          <a:ext cx="2879855" cy="14362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85000"/>
                <a:satMod val="130000"/>
              </a:schemeClr>
            </a:gs>
            <a:gs pos="34000">
              <a:schemeClr val="accent1">
                <a:alpha val="90000"/>
                <a:hueOff val="0"/>
                <a:satOff val="0"/>
                <a:lumOff val="0"/>
                <a:alphaOff val="-40000"/>
                <a:shade val="87000"/>
                <a:satMod val="125000"/>
              </a:schemeClr>
            </a:gs>
            <a:gs pos="70000">
              <a:schemeClr val="accent1">
                <a:alpha val="90000"/>
                <a:hueOff val="0"/>
                <a:satOff val="0"/>
                <a:lumOff val="0"/>
                <a:alphaOff val="-40000"/>
                <a:tint val="100000"/>
                <a:shade val="90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-tur-</a:t>
          </a:r>
          <a:endParaRPr lang="uk-UA" sz="2400" b="1" kern="1200" dirty="0">
            <a:solidFill>
              <a:srgbClr val="002060"/>
            </a:solidFill>
            <a:latin typeface="Times New Roman" pitchFamily="18" charset="0"/>
            <a:ea typeface="+mn-ea"/>
            <a:cs typeface="Times New Roman" pitchFamily="18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r>
            <a:rPr lang="en-US" sz="2400" b="1" kern="1200" dirty="0" err="1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ntur</a:t>
          </a:r>
          <a:r>
            <a:rPr lang="en-US" sz="2400" b="1" kern="1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rPr>
            <a:t>-</a:t>
          </a:r>
          <a:endParaRPr lang="ru-RU" sz="2400" b="1" kern="1200" dirty="0">
            <a:solidFill>
              <a:srgbClr val="002060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539924" y="42385"/>
        <a:ext cx="2795725" cy="1352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84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6472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954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590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8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9128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9576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5606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7531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8183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9489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64F375-7B27-4981-A64F-EACB8DD16169}" type="datetimeFigureOut">
              <a:rPr lang="LID4096" smtClean="0"/>
              <a:t>01/23/2024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09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ACB4B-C086-497B-977C-481375FB2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7159" y="824093"/>
            <a:ext cx="10621526" cy="3566160"/>
          </a:xfrm>
        </p:spPr>
        <p:txBody>
          <a:bodyPr>
            <a:normAutofit/>
          </a:bodyPr>
          <a:lstStyle/>
          <a:p>
            <a:pPr algn="ctr"/>
            <a:r>
              <a:rPr lang="uk-UA" sz="6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Дієслово. </a:t>
            </a:r>
            <a:br>
              <a:rPr lang="uk-UA" sz="6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Наказовий спосіб. Утворення умовного способу дієслова. </a:t>
            </a:r>
            <a:endParaRPr lang="LID4096" sz="6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EEFF486-C9E1-4C67-A061-AE6C350C476E}"/>
              </a:ext>
            </a:extLst>
          </p:cNvPr>
          <p:cNvSpPr/>
          <p:nvPr/>
        </p:nvSpPr>
        <p:spPr>
          <a:xfrm>
            <a:off x="1497559" y="182248"/>
            <a:ext cx="63555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Практичне заняття №3</a:t>
            </a:r>
            <a:endParaRPr lang="LID4096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33DBAE-A3E2-4494-B7B5-3E8B7FC7D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623"/>
            <a:ext cx="1207159" cy="12131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AD8733-9ECD-4CF7-93D6-3B5CC2D9FA28}"/>
              </a:ext>
            </a:extLst>
          </p:cNvPr>
          <p:cNvSpPr txBox="1"/>
          <p:nvPr/>
        </p:nvSpPr>
        <p:spPr>
          <a:xfrm>
            <a:off x="8492151" y="5756876"/>
            <a:ext cx="3615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Викладач: Процюк І.Є.</a:t>
            </a:r>
            <a:endParaRPr lang="LID4096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034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E6251EF-E9AD-4CA5-9B1C-1FF49A88B776}"/>
              </a:ext>
            </a:extLst>
          </p:cNvPr>
          <p:cNvSpPr/>
          <p:nvPr/>
        </p:nvSpPr>
        <p:spPr>
          <a:xfrm>
            <a:off x="957943" y="681950"/>
            <a:ext cx="107260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a-Latn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ДІЄСЛІВНІ ФОРМИ НАКАЗОВОГО СПОСОБУ, ЩО ЗУСТРІЧАЮТЬСЯ В РЕЦЕПТУРІ</a:t>
            </a:r>
            <a:endParaRPr lang="LID4096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BFF7D60-ECAF-4F86-A1BE-6803B5912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040057"/>
              </p:ext>
            </p:extLst>
          </p:nvPr>
        </p:nvGraphicFramePr>
        <p:xfrm>
          <a:off x="724277" y="1611086"/>
          <a:ext cx="11250009" cy="419462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4202307">
                  <a:extLst>
                    <a:ext uri="{9D8B030D-6E8A-4147-A177-3AD203B41FA5}">
                      <a16:colId xmlns:a16="http://schemas.microsoft.com/office/drawing/2014/main" val="4226750015"/>
                    </a:ext>
                  </a:extLst>
                </a:gridCol>
                <a:gridCol w="2397669">
                  <a:extLst>
                    <a:ext uri="{9D8B030D-6E8A-4147-A177-3AD203B41FA5}">
                      <a16:colId xmlns:a16="http://schemas.microsoft.com/office/drawing/2014/main" val="1738138818"/>
                    </a:ext>
                  </a:extLst>
                </a:gridCol>
                <a:gridCol w="4650033">
                  <a:extLst>
                    <a:ext uri="{9D8B030D-6E8A-4147-A177-3AD203B41FA5}">
                      <a16:colId xmlns:a16="http://schemas.microsoft.com/office/drawing/2014/main" val="1621352464"/>
                    </a:ext>
                  </a:extLst>
                </a:gridCol>
              </a:tblGrid>
              <a:tr h="593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Misce. Da. Signa.	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M. D. S.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Змішай. Видай. Познач.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1753053"/>
                  </a:ext>
                </a:extLst>
              </a:tr>
              <a:tr h="5939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Recipe.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Rp.: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Візьми.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2591820"/>
                  </a:ext>
                </a:extLst>
              </a:tr>
              <a:tr h="5939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 tales doses numero…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D. t. d. N.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Видай такі дози числом …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0557060"/>
                  </a:ext>
                </a:extLst>
              </a:tr>
              <a:tr h="12249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Divide in partes aequales numero…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Розділи на рівні частини числом…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79174945"/>
                  </a:ext>
                </a:extLst>
              </a:tr>
              <a:tr h="5939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Sterilisa!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Steril.!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Простерилізуй.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3656979"/>
                  </a:ext>
                </a:extLst>
              </a:tr>
              <a:tr h="5939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Verte!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Переверни.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9347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583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5753C97-88F8-49D2-9A3E-5C8A1D3B587C}"/>
              </a:ext>
            </a:extLst>
          </p:cNvPr>
          <p:cNvSpPr/>
          <p:nvPr/>
        </p:nvSpPr>
        <p:spPr>
          <a:xfrm>
            <a:off x="1132115" y="427335"/>
            <a:ext cx="106099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УМОВНИЙ СПОСІБ</a:t>
            </a:r>
            <a:endParaRPr lang="LID4096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9DE4366-A0E9-431B-A538-9C65182008E0}"/>
              </a:ext>
            </a:extLst>
          </p:cNvPr>
          <p:cNvSpPr/>
          <p:nvPr/>
        </p:nvSpPr>
        <p:spPr>
          <a:xfrm>
            <a:off x="101600" y="1136081"/>
            <a:ext cx="1190171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В рецепті умовний спосіб може вживатись замість наказового у формах 3-ї особи однини та множини пасивного стану.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Утворюється шляхом додавання до основи дієслова суфікса 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-е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та особових закінчень 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у формі однини та 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ntur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у формі множини в </a:t>
            </a:r>
            <a:r>
              <a:rPr lang="uk-UA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дієвідміні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Утворюється шляхом додавання до основи дієслова суфікса 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-а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та особових закінчень 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у формі однини та 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ntur</a:t>
            </a:r>
            <a:r>
              <a:rPr lang="uk-UA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у формі множини в </a:t>
            </a:r>
            <a:r>
              <a:rPr lang="uk-UA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ІІ, ІІІ, І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дієвідмінах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Перекладаються дані часові форми неозначеною формою дієслова доконаного виду або дієслівним зворотом з часткою «нехай».</a:t>
            </a:r>
            <a:endParaRPr lang="LID4096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F72583B5-5002-4CB2-A9C1-FF3F86B7F4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4104398"/>
              </p:ext>
            </p:extLst>
          </p:nvPr>
        </p:nvGraphicFramePr>
        <p:xfrm>
          <a:off x="827314" y="4751345"/>
          <a:ext cx="10377715" cy="143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0703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3BDB1B25-EC9F-42E9-B890-52789622BD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040590"/>
              </p:ext>
            </p:extLst>
          </p:nvPr>
        </p:nvGraphicFramePr>
        <p:xfrm>
          <a:off x="153909" y="124581"/>
          <a:ext cx="11892950" cy="601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9120">
                  <a:extLst>
                    <a:ext uri="{9D8B030D-6E8A-4147-A177-3AD203B41FA5}">
                      <a16:colId xmlns:a16="http://schemas.microsoft.com/office/drawing/2014/main" val="2931324624"/>
                    </a:ext>
                  </a:extLst>
                </a:gridCol>
                <a:gridCol w="5246915">
                  <a:extLst>
                    <a:ext uri="{9D8B030D-6E8A-4147-A177-3AD203B41FA5}">
                      <a16:colId xmlns:a16="http://schemas.microsoft.com/office/drawing/2014/main" val="1632475829"/>
                    </a:ext>
                  </a:extLst>
                </a:gridCol>
                <a:gridCol w="5246915">
                  <a:extLst>
                    <a:ext uri="{9D8B030D-6E8A-4147-A177-3AD203B41FA5}">
                      <a16:colId xmlns:a16="http://schemas.microsoft.com/office/drawing/2014/main" val="3889545127"/>
                    </a:ext>
                  </a:extLst>
                </a:gridCol>
              </a:tblGrid>
              <a:tr h="1202992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002060"/>
                          </a:solidFill>
                        </a:rPr>
                        <a:t>Відміна</a:t>
                      </a:r>
                      <a:endParaRPr lang="LID4096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002060"/>
                          </a:solidFill>
                        </a:rPr>
                        <a:t>Активний стан</a:t>
                      </a:r>
                      <a:endParaRPr lang="LID4096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002060"/>
                          </a:solidFill>
                        </a:rPr>
                        <a:t>Пасивний стан</a:t>
                      </a:r>
                      <a:endParaRPr lang="LID4096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4045448"/>
                  </a:ext>
                </a:extLst>
              </a:tr>
              <a:tr h="1202992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 </a:t>
                      </a:r>
                      <a:r>
                        <a:rPr lang="uk-UA" sz="20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він позначає</a:t>
                      </a:r>
                      <a:endParaRPr lang="en-US" sz="20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en-US" sz="2000" b="1" kern="12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</a:t>
                      </a:r>
                      <a:r>
                        <a:rPr lang="en-US" sz="2000" b="1" kern="1200" dirty="0" err="1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</a:t>
                      </a:r>
                      <a:r>
                        <a:rPr lang="uk-UA" sz="20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вони позначають</a:t>
                      </a:r>
                      <a:endParaRPr lang="uk-UA" sz="2000" b="1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lang="la-Latn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-t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</a:t>
                      </a:r>
                      <a:r>
                        <a:rPr lang="la-Latn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буде позначено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lang="la-Latn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r>
                        <a:rPr lang="la-Latn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</a:t>
                      </a:r>
                      <a:r>
                        <a:rPr lang="la-Latn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будуть позначені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1393339"/>
                  </a:ext>
                </a:extLst>
              </a:tr>
              <a:tr h="12029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misce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він змішує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misce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вони змішують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misce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tur   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буде змішано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misce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ntur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будуть змішані</a:t>
                      </a:r>
                      <a:endParaRPr lang="en-US" sz="2000" b="1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3693888"/>
                  </a:ext>
                </a:extLst>
              </a:tr>
              <a:tr h="12029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III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він розчиняє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вони розчиняють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tur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буде розчинено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ntur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будуть розчинені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5690809"/>
                  </a:ext>
                </a:extLst>
              </a:tr>
              <a:tr h="12029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IV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він слухає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вони слухають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tur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буде вислухано</a:t>
                      </a:r>
                      <a:endParaRPr lang="uk-UA" sz="2000" b="1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</a:t>
                      </a:r>
                      <a:r>
                        <a:rPr lang="en-US" sz="20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a-</a:t>
                      </a:r>
                      <a:r>
                        <a:rPr lang="en-US" sz="20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ntur</a:t>
                      </a:r>
                      <a:r>
                        <a:rPr lang="uk-UA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uk-UA" sz="20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нехай будуть вислухані</a:t>
                      </a: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8613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051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5DF016B-13B1-49E1-970F-7C83FDFA68D4}"/>
              </a:ext>
            </a:extLst>
          </p:cNvPr>
          <p:cNvSpPr/>
          <p:nvPr/>
        </p:nvSpPr>
        <p:spPr>
          <a:xfrm>
            <a:off x="464456" y="282192"/>
            <a:ext cx="115388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ДІЄСЛОВО </a:t>
            </a:r>
            <a:r>
              <a:rPr lang="de-DE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FIO</a:t>
            </a:r>
            <a:r>
              <a:rPr lang="ru-RU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</a:t>
            </a:r>
            <a:r>
              <a:rPr lang="ru-RU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Ĕ</a:t>
            </a:r>
            <a:r>
              <a:rPr lang="de-DE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(ФОРМИ 3-ї ОСОБИ ОДНИНИ ТА МНОЖИ</a:t>
            </a: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И) ТА ВЖИВАННЯ ЙОГО В РЕЦЕПТУРНИХ ВИРАЗАХ.</a:t>
            </a:r>
            <a:endParaRPr lang="LID4096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186A4E7-BBED-4976-B20D-BC624419BA58}"/>
              </a:ext>
            </a:extLst>
          </p:cNvPr>
          <p:cNvSpPr/>
          <p:nvPr/>
        </p:nvSpPr>
        <p:spPr>
          <a:xfrm>
            <a:off x="653143" y="1448752"/>
            <a:ext cx="113501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a-Latn" sz="2800" b="1" dirty="0">
                <a:latin typeface="Arial" panose="020B0604020202020204" pitchFamily="34" charset="0"/>
                <a:cs typeface="Arial" panose="020B0604020202020204" pitchFamily="34" charset="0"/>
              </a:rPr>
              <a:t>У рецептурі дієслово </a:t>
            </a:r>
            <a:r>
              <a:rPr lang="la-Latn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fio, fieri </a:t>
            </a:r>
            <a:r>
              <a:rPr lang="la-Latn" sz="2800" b="1" dirty="0">
                <a:latin typeface="Arial" panose="020B0604020202020204" pitchFamily="34" charset="0"/>
                <a:cs typeface="Arial" panose="020B0604020202020204" pitchFamily="34" charset="0"/>
              </a:rPr>
              <a:t>вживається у формі 3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ї</a:t>
            </a:r>
            <a:r>
              <a:rPr lang="la-Latn" sz="2800" b="1" dirty="0">
                <a:latin typeface="Arial" panose="020B0604020202020204" pitchFamily="34" charset="0"/>
                <a:cs typeface="Arial" panose="020B0604020202020204" pitchFamily="34" charset="0"/>
              </a:rPr>
              <a:t> особи однини та множини умовного способу.</a:t>
            </a:r>
            <a:endParaRPr lang="LID4096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D6F5D8F-3793-405F-8B9E-39B03A13B8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824419"/>
              </p:ext>
            </p:extLst>
          </p:nvPr>
        </p:nvGraphicFramePr>
        <p:xfrm>
          <a:off x="653144" y="2738422"/>
          <a:ext cx="11016342" cy="32414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993784">
                  <a:extLst>
                    <a:ext uri="{9D8B030D-6E8A-4147-A177-3AD203B41FA5}">
                      <a16:colId xmlns:a16="http://schemas.microsoft.com/office/drawing/2014/main" val="2190976018"/>
                    </a:ext>
                  </a:extLst>
                </a:gridCol>
                <a:gridCol w="2742863">
                  <a:extLst>
                    <a:ext uri="{9D8B030D-6E8A-4147-A177-3AD203B41FA5}">
                      <a16:colId xmlns:a16="http://schemas.microsoft.com/office/drawing/2014/main" val="1880032667"/>
                    </a:ext>
                  </a:extLst>
                </a:gridCol>
                <a:gridCol w="5279695">
                  <a:extLst>
                    <a:ext uri="{9D8B030D-6E8A-4147-A177-3AD203B41FA5}">
                      <a16:colId xmlns:a16="http://schemas.microsoft.com/office/drawing/2014/main" val="2083447681"/>
                    </a:ext>
                  </a:extLst>
                </a:gridCol>
              </a:tblGrid>
              <a:tr h="1288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400" b="1" kern="1200" dirty="0">
                          <a:solidFill>
                            <a:srgbClr val="002060"/>
                          </a:solidFill>
                        </a:rPr>
                        <a:t>3-я особа однини</a:t>
                      </a:r>
                      <a:endParaRPr lang="uk-UA" sz="2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400" b="1" kern="1200" dirty="0">
                          <a:solidFill>
                            <a:srgbClr val="FF0000"/>
                          </a:solidFill>
                        </a:rPr>
                        <a:t>fiat</a:t>
                      </a:r>
                      <a:endParaRPr lang="uk-UA" sz="2400" b="1" kern="1200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400" b="1" kern="1200" dirty="0">
                          <a:solidFill>
                            <a:srgbClr val="FF0000"/>
                          </a:solidFill>
                        </a:rPr>
                        <a:t> (ut fiat)</a:t>
                      </a:r>
                      <a:endParaRPr lang="la-Latn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нехай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утвориться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, нехай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зробиться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(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щоб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утворилась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щоб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зробилась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ru-RU" sz="2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0233395"/>
                  </a:ext>
                </a:extLst>
              </a:tr>
              <a:tr h="1952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400" b="1" kern="1200" dirty="0">
                          <a:solidFill>
                            <a:srgbClr val="002060"/>
                          </a:solidFill>
                        </a:rPr>
                        <a:t>3-я особа множини</a:t>
                      </a:r>
                      <a:endParaRPr lang="uk-UA" sz="2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400" b="1" kern="1200" dirty="0">
                          <a:solidFill>
                            <a:srgbClr val="FF0000"/>
                          </a:solidFill>
                        </a:rPr>
                        <a:t>fiant </a:t>
                      </a:r>
                      <a:endParaRPr lang="uk-UA" sz="2400" b="1" kern="1200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400" b="1" kern="1200" dirty="0">
                          <a:solidFill>
                            <a:srgbClr val="FF0000"/>
                          </a:solidFill>
                        </a:rPr>
                        <a:t>(ut fiant)</a:t>
                      </a:r>
                      <a:endParaRPr lang="la-Latn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нехай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утворяться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, нехай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зробляться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(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щоб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утворилися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щоб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2060"/>
                          </a:solidFill>
                        </a:rPr>
                        <a:t>зробилися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400" b="1" kern="1200" dirty="0">
                          <a:solidFill>
                            <a:srgbClr val="002060"/>
                          </a:solidFill>
                        </a:rPr>
                        <a:t> </a:t>
                      </a:r>
                      <a:endParaRPr lang="ru-RU" sz="2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9289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288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1C85726-2F91-410B-80D7-33AAB4836D86}"/>
              </a:ext>
            </a:extLst>
          </p:cNvPr>
          <p:cNvSpPr/>
          <p:nvPr/>
        </p:nvSpPr>
        <p:spPr>
          <a:xfrm>
            <a:off x="1449960" y="268906"/>
            <a:ext cx="10465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a-Latn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РЕЦЕПТУРНІ ВИРАЗИ З ДІЄСЛОВОМ </a:t>
            </a:r>
            <a:r>
              <a:rPr lang="la-Latn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FIO, FIERI </a:t>
            </a:r>
            <a:r>
              <a:rPr lang="la-Latn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ЇХ СКОРОЧЕННЯ</a:t>
            </a:r>
            <a:endParaRPr lang="LID4096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8BB44CE-2A2A-4D5E-8A2B-612176CF6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190592"/>
              </p:ext>
            </p:extLst>
          </p:nvPr>
        </p:nvGraphicFramePr>
        <p:xfrm>
          <a:off x="362857" y="885371"/>
          <a:ext cx="11698513" cy="54428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109555">
                  <a:extLst>
                    <a:ext uri="{9D8B030D-6E8A-4147-A177-3AD203B41FA5}">
                      <a16:colId xmlns:a16="http://schemas.microsoft.com/office/drawing/2014/main" val="2130551101"/>
                    </a:ext>
                  </a:extLst>
                </a:gridCol>
                <a:gridCol w="2381061">
                  <a:extLst>
                    <a:ext uri="{9D8B030D-6E8A-4147-A177-3AD203B41FA5}">
                      <a16:colId xmlns:a16="http://schemas.microsoft.com/office/drawing/2014/main" val="3072807407"/>
                    </a:ext>
                  </a:extLst>
                </a:gridCol>
                <a:gridCol w="5207897">
                  <a:extLst>
                    <a:ext uri="{9D8B030D-6E8A-4147-A177-3AD203B41FA5}">
                      <a16:colId xmlns:a16="http://schemas.microsoft.com/office/drawing/2014/main" val="2349276275"/>
                    </a:ext>
                  </a:extLst>
                </a:gridCol>
              </a:tblGrid>
              <a:tr h="3802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fiat pulvis</a:t>
                      </a:r>
                      <a:endParaRPr lang="la-Latn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pulv.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Змішай, нехай утвориться порошок.</a:t>
                      </a: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2415393"/>
                  </a:ext>
                </a:extLst>
              </a:tr>
              <a:tr h="3802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fiat unguentum</a:t>
                      </a:r>
                      <a:endParaRPr lang="la-Latn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ung.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Змішай, нехай утвориться мазь.</a:t>
                      </a:r>
                      <a:endParaRPr lang="uk-UA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3048138"/>
                  </a:ext>
                </a:extLst>
              </a:tr>
              <a:tr h="3802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fiat pasta</a:t>
                      </a:r>
                      <a:endParaRPr lang="la-Latn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p.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Змішай, нехай утвориться паста.</a:t>
                      </a:r>
                      <a:endParaRPr lang="uk-UA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4007821"/>
                  </a:ext>
                </a:extLst>
              </a:tr>
              <a:tr h="7843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fiant species</a:t>
                      </a:r>
                      <a:endParaRPr lang="la-Latn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sp.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нехай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утворяться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збори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лікарські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1856544"/>
                  </a:ext>
                </a:extLst>
              </a:tr>
              <a:tr h="7843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fiat suppositorium</a:t>
                      </a:r>
                      <a:endParaRPr lang="la-Latn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supp.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Змішай, нехай утвориться </a:t>
                      </a:r>
                      <a:r>
                        <a:rPr lang="uk-UA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супозиторій</a:t>
                      </a:r>
                      <a:r>
                        <a:rPr lang="uk-UA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uk-UA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3704059"/>
                  </a:ext>
                </a:extLst>
              </a:tr>
              <a:tr h="7843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fiat massa pilularum</a:t>
                      </a:r>
                      <a:endParaRPr lang="la-Latn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m. pil.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нехай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утвориться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маса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пілюльна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4632772"/>
                  </a:ext>
                </a:extLst>
              </a:tr>
              <a:tr h="3802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fiat globulus</a:t>
                      </a:r>
                      <a:endParaRPr lang="la-Latn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glob.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Змішай, нехай утвориться кулька.</a:t>
                      </a:r>
                      <a:endParaRPr lang="uk-UA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4340874"/>
                  </a:ext>
                </a:extLst>
              </a:tr>
              <a:tr h="3802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Misce, fiat linimentum</a:t>
                      </a:r>
                      <a:endParaRPr lang="la-Latn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la-Latn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M., f. linim.</a:t>
                      </a:r>
                      <a:endParaRPr lang="la-Latn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uk-UA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Змішай, нехай утвориться лінімент.</a:t>
                      </a:r>
                      <a:endParaRPr lang="uk-UA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2469174"/>
                  </a:ext>
                </a:extLst>
              </a:tr>
              <a:tr h="11883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pt-B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Massae pilularum quantum satis, fiant pilulae numero …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da-DK" sz="2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pil. q. s. f. pil. N.</a:t>
                      </a:r>
                      <a:endParaRPr lang="da-DK" sz="16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0" algn="l"/>
                        </a:tabLs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Пілюльної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маси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скільки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треба,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щоб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утворилися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пілюлі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числом.</a:t>
                      </a:r>
                      <a:endParaRPr lang="ru-RU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1402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928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70745E6-C3F6-4784-8B65-E0387522B86B}"/>
              </a:ext>
            </a:extLst>
          </p:cNvPr>
          <p:cNvSpPr/>
          <p:nvPr/>
        </p:nvSpPr>
        <p:spPr>
          <a:xfrm>
            <a:off x="1857829" y="359436"/>
            <a:ext cx="100500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ГРАМАТИЧНІ КАТЕГОРІЇ ДІЄСЛОВА: ЧАС, ОСОБА, ЧИСЛО, СТАН, СПОСІБ</a:t>
            </a:r>
            <a:r>
              <a:rPr lang="ru-RU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ID4096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47413B1-0EFA-40E2-9A13-E9398C377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4EDD08C-8428-4617-8AD1-47EEE690B652}"/>
              </a:ext>
            </a:extLst>
          </p:cNvPr>
          <p:cNvSpPr/>
          <p:nvPr/>
        </p:nvSpPr>
        <p:spPr>
          <a:xfrm>
            <a:off x="552011" y="1111961"/>
            <a:ext cx="11355883" cy="2032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Три особи (</a:t>
            </a:r>
            <a:r>
              <a:rPr lang="la-Latn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persona):</a:t>
            </a:r>
            <a:endParaRPr lang="la-Latn" sz="20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la-Latn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 prima – </a:t>
            </a:r>
            <a:r>
              <a:rPr lang="uk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перша особа (я, ми)</a:t>
            </a:r>
            <a:endParaRPr lang="uk-U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la-Latn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 secunda – </a:t>
            </a:r>
            <a:r>
              <a:rPr lang="uk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друга особа (ти, ви)</a:t>
            </a:r>
            <a:endParaRPr lang="uk-U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la-Latn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 tertia – </a:t>
            </a:r>
            <a:r>
              <a:rPr lang="uk-UA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третя особа (він, вона, воно, вони)</a:t>
            </a:r>
            <a:endParaRPr lang="uk-UA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97E4F51-481B-4B3A-9066-BE093DEDE6E3}"/>
              </a:ext>
            </a:extLst>
          </p:cNvPr>
          <p:cNvSpPr/>
          <p:nvPr/>
        </p:nvSpPr>
        <p:spPr>
          <a:xfrm>
            <a:off x="4219723" y="3418114"/>
            <a:ext cx="6869191" cy="2527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Чотири способи (</a:t>
            </a:r>
            <a:r>
              <a:rPr lang="la-Latn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modus):</a:t>
            </a: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a-Latn" sz="2800" b="1" dirty="0">
                <a:latin typeface="Arial" panose="020B0604020202020204" pitchFamily="34" charset="0"/>
                <a:cs typeface="Arial" panose="020B0604020202020204" pitchFamily="34" charset="0"/>
              </a:rPr>
              <a:t>infinitivus –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інфінітив</a:t>
            </a: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a-Latn" sz="2800" b="1" dirty="0">
                <a:latin typeface="Arial" panose="020B0604020202020204" pitchFamily="34" charset="0"/>
                <a:cs typeface="Arial" panose="020B0604020202020204" pitchFamily="34" charset="0"/>
              </a:rPr>
              <a:t>indicativus –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дійсний спосіб</a:t>
            </a: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a-Latn" sz="2800" b="1" dirty="0">
                <a:latin typeface="Arial" panose="020B0604020202020204" pitchFamily="34" charset="0"/>
                <a:cs typeface="Arial" panose="020B0604020202020204" pitchFamily="34" charset="0"/>
              </a:rPr>
              <a:t>imperativus –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наказовий спосіб</a:t>
            </a: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a-Latn" sz="2800" b="1" dirty="0">
                <a:latin typeface="Arial" panose="020B0604020202020204" pitchFamily="34" charset="0"/>
                <a:cs typeface="Arial" panose="020B0604020202020204" pitchFamily="34" charset="0"/>
              </a:rPr>
              <a:t>conjunctivus –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умовний спосіб</a:t>
            </a:r>
          </a:p>
        </p:txBody>
      </p:sp>
    </p:spTree>
    <p:extLst>
      <p:ext uri="{BB962C8B-B14F-4D97-AF65-F5344CB8AC3E}">
        <p14:creationId xmlns:p14="http://schemas.microsoft.com/office/powerpoint/2010/main" val="217380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3997CC3-6D74-4F23-8172-B1A0BE413DEB}"/>
              </a:ext>
            </a:extLst>
          </p:cNvPr>
          <p:cNvSpPr/>
          <p:nvPr/>
        </p:nvSpPr>
        <p:spPr>
          <a:xfrm>
            <a:off x="188615" y="1217177"/>
            <a:ext cx="6096000" cy="153676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</a:t>
            </a:r>
            <a:r>
              <a:rPr lang="ru-RU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стани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genus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activum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активний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стан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passivum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пасивний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стан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F101998-6A71-4D43-B248-B30875823FE3}"/>
              </a:ext>
            </a:extLst>
          </p:cNvPr>
          <p:cNvSpPr/>
          <p:nvPr/>
        </p:nvSpPr>
        <p:spPr>
          <a:xfrm>
            <a:off x="6096000" y="1217177"/>
            <a:ext cx="6096000" cy="1536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числа (numerus):</a:t>
            </a: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numerus singularis – однина</a:t>
            </a: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numerus pluralis – множина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F5BE832-D694-4BD5-81B4-4A7178886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3100229-B59A-4F66-B782-500FE9F51789}"/>
              </a:ext>
            </a:extLst>
          </p:cNvPr>
          <p:cNvSpPr/>
          <p:nvPr/>
        </p:nvSpPr>
        <p:spPr>
          <a:xfrm>
            <a:off x="1669143" y="3075131"/>
            <a:ext cx="8911771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a-Latn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Шість часів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a-Latn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(tempus)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ctr"/>
            <a:r>
              <a:rPr lang="la-Latn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Praesens – 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теперішній час;</a:t>
            </a:r>
          </a:p>
          <a:p>
            <a:pPr lvl="0"/>
            <a:r>
              <a:rPr lang="la-Latn" sz="2400" b="1" dirty="0">
                <a:latin typeface="Arial" panose="020B0604020202020204" pitchFamily="34" charset="0"/>
                <a:cs typeface="Arial" panose="020B0604020202020204" pitchFamily="34" charset="0"/>
              </a:rPr>
              <a:t>Imperfectum -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минулий час недоконаного виду;</a:t>
            </a:r>
          </a:p>
          <a:p>
            <a:pPr lvl="0"/>
            <a:r>
              <a:rPr lang="la-Latn" sz="2400" b="1" dirty="0">
                <a:latin typeface="Arial" panose="020B0604020202020204" pitchFamily="34" charset="0"/>
                <a:cs typeface="Arial" panose="020B0604020202020204" pitchFamily="34" charset="0"/>
              </a:rPr>
              <a:t>Futūrum I (primum) –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майбутній час недоконаного виду.</a:t>
            </a:r>
          </a:p>
          <a:p>
            <a:pPr lvl="0"/>
            <a:r>
              <a:rPr lang="la-Latn" sz="2400" b="1" dirty="0">
                <a:latin typeface="Arial" panose="020B0604020202020204" pitchFamily="34" charset="0"/>
                <a:cs typeface="Arial" panose="020B0604020202020204" pitchFamily="34" charset="0"/>
              </a:rPr>
              <a:t>Perfectum –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минулий час доконаного виду;</a:t>
            </a:r>
          </a:p>
          <a:p>
            <a:pPr lvl="0"/>
            <a:r>
              <a:rPr lang="la-Latn" sz="2400" b="1" dirty="0">
                <a:latin typeface="Arial" panose="020B0604020202020204" pitchFamily="34" charset="0"/>
                <a:cs typeface="Arial" panose="020B0604020202020204" pitchFamily="34" charset="0"/>
              </a:rPr>
              <a:t>Plusquamperfectum –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давноминулийчас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/>
            <a:r>
              <a:rPr lang="la-Latn" sz="2400" b="1" dirty="0">
                <a:latin typeface="Arial" panose="020B0604020202020204" pitchFamily="34" charset="0"/>
                <a:cs typeface="Arial" panose="020B0604020202020204" pitchFamily="34" charset="0"/>
              </a:rPr>
              <a:t>Futūrum I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І (</a:t>
            </a:r>
            <a:r>
              <a:rPr lang="la-Latn" sz="2400" b="1" dirty="0">
                <a:latin typeface="Arial" panose="020B0604020202020204" pitchFamily="34" charset="0"/>
                <a:cs typeface="Arial" panose="020B0604020202020204" pitchFamily="34" charset="0"/>
              </a:rPr>
              <a:t>secundum) –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майбутній час доконаного виду.</a:t>
            </a:r>
          </a:p>
          <a:p>
            <a:endParaRPr lang="LID4096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45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33F20BF-797C-420E-AF5F-91036550C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DC59ACB-C5B2-47E3-81FE-B4BD86F277D6}"/>
              </a:ext>
            </a:extLst>
          </p:cNvPr>
          <p:cNvSpPr/>
          <p:nvPr/>
        </p:nvSpPr>
        <p:spPr>
          <a:xfrm>
            <a:off x="3345541" y="359436"/>
            <a:ext cx="61903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ЧОТИРИ ДІЄВІДМІНИ, ЇХ ВИЗНАЧЕННЯ.</a:t>
            </a:r>
            <a:endParaRPr lang="LID4096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13C67F3-D544-4562-9A67-37A6E328C6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116562"/>
              </p:ext>
            </p:extLst>
          </p:nvPr>
        </p:nvGraphicFramePr>
        <p:xfrm>
          <a:off x="767532" y="1520372"/>
          <a:ext cx="11016343" cy="38172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3364692">
                  <a:extLst>
                    <a:ext uri="{9D8B030D-6E8A-4147-A177-3AD203B41FA5}">
                      <a16:colId xmlns:a16="http://schemas.microsoft.com/office/drawing/2014/main" val="2397128514"/>
                    </a:ext>
                  </a:extLst>
                </a:gridCol>
                <a:gridCol w="4005532">
                  <a:extLst>
                    <a:ext uri="{9D8B030D-6E8A-4147-A177-3AD203B41FA5}">
                      <a16:colId xmlns:a16="http://schemas.microsoft.com/office/drawing/2014/main" val="1515171585"/>
                    </a:ext>
                  </a:extLst>
                </a:gridCol>
                <a:gridCol w="3646119">
                  <a:extLst>
                    <a:ext uri="{9D8B030D-6E8A-4147-A177-3AD203B41FA5}">
                      <a16:colId xmlns:a16="http://schemas.microsoft.com/office/drawing/2014/main" val="1548474932"/>
                    </a:ext>
                  </a:extLst>
                </a:gridCol>
              </a:tblGrid>
              <a:tr h="763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Дієвідміна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Кінцева літера основи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Приклади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7991620"/>
                  </a:ext>
                </a:extLst>
              </a:tr>
              <a:tr h="763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-ā-</a:t>
                      </a:r>
                      <a:endParaRPr lang="en-GB" sz="1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</a:t>
                      </a:r>
                      <a:r>
                        <a:rPr lang="uk-UA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</a:t>
                      </a:r>
                      <a:endParaRPr lang="uk-UA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2566399"/>
                  </a:ext>
                </a:extLst>
              </a:tr>
              <a:tr h="763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ІІ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-ē-</a:t>
                      </a:r>
                      <a:endParaRPr lang="en-GB" sz="1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ē</a:t>
                      </a:r>
                      <a:r>
                        <a:rPr lang="uk-UA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8000227"/>
                  </a:ext>
                </a:extLst>
              </a:tr>
              <a:tr h="763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ІІІ</a:t>
                      </a:r>
                      <a:endParaRPr lang="uk-UA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Приголосний</a:t>
                      </a:r>
                      <a:r>
                        <a:rPr lang="uk-UA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або </a:t>
                      </a: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r>
                        <a:rPr lang="uk-UA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ĕ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28830"/>
                  </a:ext>
                </a:extLst>
              </a:tr>
              <a:tr h="763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-ī-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ī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701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304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F192916-94CC-46F4-AA11-18F9C46AEDA7}"/>
              </a:ext>
            </a:extLst>
          </p:cNvPr>
          <p:cNvSpPr/>
          <p:nvPr/>
        </p:nvSpPr>
        <p:spPr>
          <a:xfrm>
            <a:off x="4521198" y="359436"/>
            <a:ext cx="39841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ОСНОВА  ДІЄСЛОВА</a:t>
            </a:r>
            <a:endParaRPr lang="LID4096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DCFA7C7-7ADA-4B08-AD0D-AA28B483B27C}"/>
              </a:ext>
            </a:extLst>
          </p:cNvPr>
          <p:cNvSpPr/>
          <p:nvPr/>
        </p:nvSpPr>
        <p:spPr>
          <a:xfrm>
            <a:off x="330198" y="1424546"/>
            <a:ext cx="11745687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того, щоб визначити основу дієслова, потрібно:</a:t>
            </a:r>
          </a:p>
          <a:p>
            <a:pPr algn="just"/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від форми інфінітиву відкинути закінчення 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ā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І, ІІ, І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дієвідмінах</a:t>
            </a:r>
          </a:p>
          <a:p>
            <a:pPr algn="just"/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ІІІ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дієвідміні між основою дієслова і закінченням інфінітиву –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стоїть з’єднувальна голосна 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, яка відкидається разом із закінченням 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ĕ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endParaRPr lang="LID4096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3885C3-B595-4CBA-AC48-3DFB94B99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DF120E5-5856-4D1A-AC0B-01A3EDB0BF2D}"/>
              </a:ext>
            </a:extLst>
          </p:cNvPr>
          <p:cNvCxnSpPr>
            <a:cxnSpLocks/>
          </p:cNvCxnSpPr>
          <p:nvPr/>
        </p:nvCxnSpPr>
        <p:spPr>
          <a:xfrm>
            <a:off x="9608459" y="2569029"/>
            <a:ext cx="108857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E3AC1A5-95CD-491A-8E46-244499680517}"/>
              </a:ext>
            </a:extLst>
          </p:cNvPr>
          <p:cNvCxnSpPr/>
          <p:nvPr/>
        </p:nvCxnSpPr>
        <p:spPr>
          <a:xfrm flipV="1">
            <a:off x="10668000" y="2365829"/>
            <a:ext cx="0" cy="203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CFE6EC6D-7405-4D1F-A4AE-E932A6E0944F}"/>
              </a:ext>
            </a:extLst>
          </p:cNvPr>
          <p:cNvCxnSpPr/>
          <p:nvPr/>
        </p:nvCxnSpPr>
        <p:spPr>
          <a:xfrm flipV="1">
            <a:off x="9608459" y="2365829"/>
            <a:ext cx="0" cy="203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9529010-855F-4295-BE32-B3B4C96A6294}"/>
              </a:ext>
            </a:extLst>
          </p:cNvPr>
          <p:cNvCxnSpPr>
            <a:cxnSpLocks/>
          </p:cNvCxnSpPr>
          <p:nvPr/>
        </p:nvCxnSpPr>
        <p:spPr>
          <a:xfrm>
            <a:off x="3236686" y="4576373"/>
            <a:ext cx="69668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3F6B55A-824B-4F95-B080-E2368A60410D}"/>
              </a:ext>
            </a:extLst>
          </p:cNvPr>
          <p:cNvCxnSpPr>
            <a:cxnSpLocks/>
          </p:cNvCxnSpPr>
          <p:nvPr/>
        </p:nvCxnSpPr>
        <p:spPr>
          <a:xfrm flipV="1">
            <a:off x="3214917" y="4387687"/>
            <a:ext cx="0" cy="203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178E9E7A-A0D1-4D70-AA00-10578BF2F1BD}"/>
              </a:ext>
            </a:extLst>
          </p:cNvPr>
          <p:cNvCxnSpPr>
            <a:cxnSpLocks/>
          </p:cNvCxnSpPr>
          <p:nvPr/>
        </p:nvCxnSpPr>
        <p:spPr>
          <a:xfrm flipV="1">
            <a:off x="3933371" y="4370289"/>
            <a:ext cx="0" cy="203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658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1DF98A7-86DA-448F-94E6-6CB4A3388CCA}"/>
              </a:ext>
            </a:extLst>
          </p:cNvPr>
          <p:cNvSpPr/>
          <p:nvPr/>
        </p:nvSpPr>
        <p:spPr>
          <a:xfrm>
            <a:off x="4102887" y="660791"/>
            <a:ext cx="45351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НЕОЗНАЧЕНА ФОРМА ДІЄСЛОВА </a:t>
            </a:r>
            <a:endParaRPr lang="LID4096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B13B8D9-5FC0-49A8-B100-9AFF8BD8E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995953"/>
              </p:ext>
            </p:extLst>
          </p:nvPr>
        </p:nvGraphicFramePr>
        <p:xfrm>
          <a:off x="195942" y="1590523"/>
          <a:ext cx="11800116" cy="405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6686">
                  <a:extLst>
                    <a:ext uri="{9D8B030D-6E8A-4147-A177-3AD203B41FA5}">
                      <a16:colId xmlns:a16="http://schemas.microsoft.com/office/drawing/2014/main" val="993681182"/>
                    </a:ext>
                  </a:extLst>
                </a:gridCol>
                <a:gridCol w="1204686">
                  <a:extLst>
                    <a:ext uri="{9D8B030D-6E8A-4147-A177-3AD203B41FA5}">
                      <a16:colId xmlns:a16="http://schemas.microsoft.com/office/drawing/2014/main" val="3258459785"/>
                    </a:ext>
                  </a:extLst>
                </a:gridCol>
                <a:gridCol w="2293257">
                  <a:extLst>
                    <a:ext uri="{9D8B030D-6E8A-4147-A177-3AD203B41FA5}">
                      <a16:colId xmlns:a16="http://schemas.microsoft.com/office/drawing/2014/main" val="497940710"/>
                    </a:ext>
                  </a:extLst>
                </a:gridCol>
                <a:gridCol w="2402115">
                  <a:extLst>
                    <a:ext uri="{9D8B030D-6E8A-4147-A177-3AD203B41FA5}">
                      <a16:colId xmlns:a16="http://schemas.microsoft.com/office/drawing/2014/main" val="2361007685"/>
                    </a:ext>
                  </a:extLst>
                </a:gridCol>
                <a:gridCol w="1966686">
                  <a:extLst>
                    <a:ext uri="{9D8B030D-6E8A-4147-A177-3AD203B41FA5}">
                      <a16:colId xmlns:a16="http://schemas.microsoft.com/office/drawing/2014/main" val="1200132765"/>
                    </a:ext>
                  </a:extLst>
                </a:gridCol>
                <a:gridCol w="1966686">
                  <a:extLst>
                    <a:ext uri="{9D8B030D-6E8A-4147-A177-3AD203B41FA5}">
                      <a16:colId xmlns:a16="http://schemas.microsoft.com/office/drawing/2014/main" val="1735504700"/>
                    </a:ext>
                  </a:extLst>
                </a:gridCol>
              </a:tblGrid>
              <a:tr h="683381">
                <a:tc>
                  <a:txBody>
                    <a:bodyPr/>
                    <a:lstStyle/>
                    <a:p>
                      <a:pPr algn="ctr"/>
                      <a:r>
                        <a:rPr lang="uk-UA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інфінітив</a:t>
                      </a:r>
                      <a:endParaRPr lang="LID4096" sz="24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LID4096" sz="24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основа</a:t>
                      </a:r>
                      <a:endParaRPr lang="LID4096" sz="24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LID4096" sz="24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дієвідміна</a:t>
                      </a:r>
                      <a:endParaRPr lang="LID4096" sz="24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LID4096" sz="20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9525431"/>
                  </a:ext>
                </a:extLst>
              </a:tr>
              <a:tr h="6833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signāre 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-re</a:t>
                      </a:r>
                      <a:endParaRPr lang="LID4096" sz="24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ā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-ā-</a:t>
                      </a:r>
                      <a:endParaRPr lang="LID4096" sz="2400" b="1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позначати 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730826"/>
                  </a:ext>
                </a:extLst>
              </a:tr>
              <a:tr h="6833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miscēre 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-re</a:t>
                      </a:r>
                      <a:endParaRPr lang="LID4096" sz="24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ID4096" sz="24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</a:t>
                      </a: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ē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-ē-</a:t>
                      </a:r>
                      <a:endParaRPr lang="LID4096" sz="2400" b="1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змішувати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327709"/>
                  </a:ext>
                </a:extLst>
              </a:tr>
              <a:tr h="6833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solvĕre 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r>
                        <a:rPr lang="uk-UA" sz="24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ĕ</a:t>
                      </a:r>
                      <a:r>
                        <a:rPr lang="en-US" sz="24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</a:t>
                      </a:r>
                      <a:endParaRPr lang="LID4096" sz="24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ID4096" sz="24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Приголосний</a:t>
                      </a:r>
                      <a:endParaRPr lang="LID4096" sz="2400" b="1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ІІІ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розчиняти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591659"/>
                  </a:ext>
                </a:extLst>
              </a:tr>
              <a:tr h="6833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audīre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-re</a:t>
                      </a:r>
                      <a:endParaRPr lang="LID4096" sz="24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ID4096" sz="2400" b="1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</a:t>
                      </a: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ī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-ī-</a:t>
                      </a:r>
                      <a:endParaRPr lang="LID4096" sz="2400" b="1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</a:t>
                      </a:r>
                      <a:r>
                        <a:rPr lang="en-GB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слухати</a:t>
                      </a:r>
                      <a:endParaRPr lang="LID4096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744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525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634408A-A99B-4B32-A1B9-AD476A04D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016F698-A118-4054-A673-730D8188E8F9}"/>
              </a:ext>
            </a:extLst>
          </p:cNvPr>
          <p:cNvSpPr/>
          <p:nvPr/>
        </p:nvSpPr>
        <p:spPr>
          <a:xfrm>
            <a:off x="3345541" y="359436"/>
            <a:ext cx="49203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СЛОВНИКОВА ФОРМА ДІЄСЛОВА. </a:t>
            </a:r>
            <a:endParaRPr lang="LID4096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1AACC5F-2858-4317-8DD2-3822AA467BD5}"/>
              </a:ext>
            </a:extLst>
          </p:cNvPr>
          <p:cNvSpPr/>
          <p:nvPr/>
        </p:nvSpPr>
        <p:spPr>
          <a:xfrm>
            <a:off x="420914" y="1195364"/>
            <a:ext cx="1152434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В словниках дієслова записані у словниковій формі, яка складається з:</a:t>
            </a:r>
          </a:p>
          <a:p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форма І особи однини теперішнього часу, </a:t>
            </a:r>
          </a:p>
          <a:p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закінчення неозначеної форми дієслова разом з кінцевим голосним основи або з’єднувальним 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–ĕ,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k-UA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вказівки на дієвідміну.</a:t>
            </a:r>
            <a:endParaRPr lang="LID4096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6889E43-143F-442C-914D-2F31F6364D91}"/>
              </a:ext>
            </a:extLst>
          </p:cNvPr>
          <p:cNvSpPr/>
          <p:nvPr/>
        </p:nvSpPr>
        <p:spPr>
          <a:xfrm>
            <a:off x="493415" y="4924391"/>
            <a:ext cx="4404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ā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,1 – позначати</a:t>
            </a:r>
            <a:endParaRPr lang="LID4096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FE5273B-8600-470B-BE90-4B9009A65788}"/>
              </a:ext>
            </a:extLst>
          </p:cNvPr>
          <p:cNvSpPr/>
          <p:nvPr/>
        </p:nvSpPr>
        <p:spPr>
          <a:xfrm>
            <a:off x="420914" y="5662636"/>
            <a:ext cx="4810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misceo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ē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 – змішувати</a:t>
            </a:r>
            <a:endParaRPr lang="LID4096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D4BE6E0-2499-4E29-9616-7E1CD5601A4A}"/>
              </a:ext>
            </a:extLst>
          </p:cNvPr>
          <p:cNvSpPr/>
          <p:nvPr/>
        </p:nvSpPr>
        <p:spPr>
          <a:xfrm>
            <a:off x="6865465" y="4906327"/>
            <a:ext cx="4513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solvo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ĕ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 – розчиняти</a:t>
            </a:r>
            <a:endParaRPr lang="LID4096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B2AA875-2B1C-47FA-8A21-2ACEDEA52A05}"/>
              </a:ext>
            </a:extLst>
          </p:cNvPr>
          <p:cNvSpPr/>
          <p:nvPr/>
        </p:nvSpPr>
        <p:spPr>
          <a:xfrm>
            <a:off x="6960989" y="5662635"/>
            <a:ext cx="40058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audio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ī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4 – слухати</a:t>
            </a:r>
            <a:endParaRPr lang="LID4096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62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2DA697D-0831-4DAB-A4FB-210BD7BCF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466F752-6C2C-40F1-8FE0-9D85FC0CAE4B}"/>
              </a:ext>
            </a:extLst>
          </p:cNvPr>
          <p:cNvSpPr/>
          <p:nvPr/>
        </p:nvSpPr>
        <p:spPr>
          <a:xfrm>
            <a:off x="1132115" y="427335"/>
            <a:ext cx="106099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НАКАЗОВИЙ СПОСІБ</a:t>
            </a:r>
            <a:endParaRPr lang="LID4096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5A538C4-0FEB-4034-B265-E89DB41538BD}"/>
              </a:ext>
            </a:extLst>
          </p:cNvPr>
          <p:cNvSpPr/>
          <p:nvPr/>
        </p:nvSpPr>
        <p:spPr>
          <a:xfrm>
            <a:off x="667657" y="1435035"/>
            <a:ext cx="11393714" cy="3518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має форму </a:t>
            </a:r>
            <a:r>
              <a:rPr lang="uk-UA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2-ї особи однини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2-ї особи множини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2 особа однини утворюється 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відкиданням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від неозначеної форми дієслова закінчення </a:t>
            </a:r>
            <a:r>
              <a:rPr lang="uk-UA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в усіх дієвідмінах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2 особа множини утворюється </a:t>
            </a:r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додаванням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до основи дієслів І, ІІ, І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дієвідміни суфікса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III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дієвідміни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i-te</a:t>
            </a:r>
            <a:endParaRPr lang="uk-UA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537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7F4B31E-C78F-4773-AFAF-A1ABDA86F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3965EDB-EFA4-4E6B-B8E9-5596B03FB5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331595"/>
              </p:ext>
            </p:extLst>
          </p:nvPr>
        </p:nvGraphicFramePr>
        <p:xfrm>
          <a:off x="425513" y="1494971"/>
          <a:ext cx="11476201" cy="46155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3838800">
                  <a:extLst>
                    <a:ext uri="{9D8B030D-6E8A-4147-A177-3AD203B41FA5}">
                      <a16:colId xmlns:a16="http://schemas.microsoft.com/office/drawing/2014/main" val="2930846865"/>
                    </a:ext>
                  </a:extLst>
                </a:gridCol>
                <a:gridCol w="3812111">
                  <a:extLst>
                    <a:ext uri="{9D8B030D-6E8A-4147-A177-3AD203B41FA5}">
                      <a16:colId xmlns:a16="http://schemas.microsoft.com/office/drawing/2014/main" val="42552835"/>
                    </a:ext>
                  </a:extLst>
                </a:gridCol>
                <a:gridCol w="3825290">
                  <a:extLst>
                    <a:ext uri="{9D8B030D-6E8A-4147-A177-3AD203B41FA5}">
                      <a16:colId xmlns:a16="http://schemas.microsoft.com/office/drawing/2014/main" val="3705913166"/>
                    </a:ext>
                  </a:extLst>
                </a:gridCol>
              </a:tblGrid>
              <a:tr h="1162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Інфінітив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особа </a:t>
                      </a:r>
                      <a:r>
                        <a:rPr lang="ru-RU" sz="2400" b="1" i="1" kern="12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однини</a:t>
                      </a:r>
                      <a:endParaRPr lang="ru-RU" sz="24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особа </a:t>
                      </a:r>
                      <a:r>
                        <a:rPr lang="ru-RU" sz="2400" b="1" i="1" kern="12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множини</a:t>
                      </a:r>
                      <a:endParaRPr lang="ru-RU" sz="2400" b="1" i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569632"/>
                  </a:ext>
                </a:extLst>
              </a:tr>
              <a:tr h="8779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signāre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позначати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signa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познач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signa-te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позначте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1912397"/>
                  </a:ext>
                </a:extLst>
              </a:tr>
              <a:tr h="845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miscēre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змішувати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misce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змішай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misce-te – </a:t>
                      </a:r>
                      <a:r>
                        <a:rPr lang="uk-UA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змішайте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31442"/>
                  </a:ext>
                </a:extLst>
              </a:tr>
              <a:tr h="8811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solvĕre – </a:t>
                      </a:r>
                      <a:r>
                        <a:rPr lang="uk-UA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розчиняти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solve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розчини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solvi-te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розчиніть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7737160"/>
                  </a:ext>
                </a:extLst>
              </a:tr>
              <a:tr h="848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audīre – </a:t>
                      </a:r>
                      <a:r>
                        <a:rPr lang="uk-UA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слухати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audi – </a:t>
                      </a:r>
                      <a:r>
                        <a:rPr lang="uk-UA" sz="20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слухай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a-Latn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audi-te – </a:t>
                      </a: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слухайте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4855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04079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574</TotalTime>
  <Words>1018</Words>
  <Application>Microsoft Office PowerPoint</Application>
  <PresentationFormat>Широкоэкранный</PresentationFormat>
  <Paragraphs>204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Wingdings</vt:lpstr>
      <vt:lpstr>Ретро</vt:lpstr>
      <vt:lpstr>Дієслово.  Наказовий спосіб. Утворення умовного способу дієслова.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Іменник. І відміна іменників.  Неузгоджене означення</dc:title>
  <dc:creator>Процюк Катерина Олександрівна</dc:creator>
  <cp:lastModifiedBy>Iryna Protsiuk</cp:lastModifiedBy>
  <cp:revision>38</cp:revision>
  <dcterms:created xsi:type="dcterms:W3CDTF">2021-03-03T07:58:14Z</dcterms:created>
  <dcterms:modified xsi:type="dcterms:W3CDTF">2024-01-23T06:34:15Z</dcterms:modified>
</cp:coreProperties>
</file>