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78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8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6472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954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590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8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9128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9576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5606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7531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183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489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64F375-7B27-4981-A64F-EACB8DD16169}" type="datetimeFigureOut">
              <a:rPr lang="LID4096" smtClean="0"/>
              <a:t>02/27/2024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0335260-BB7E-4CA8-902A-5D3057A5D92E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0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ACB4B-C086-497B-977C-481375FB2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154" y="1276786"/>
            <a:ext cx="10621526" cy="2498509"/>
          </a:xfrm>
        </p:spPr>
        <p:txBody>
          <a:bodyPr>
            <a:noAutofit/>
          </a:bodyPr>
          <a:lstStyle/>
          <a:p>
            <a:pPr algn="ctr"/>
            <a: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Наголос у латинських </a:t>
            </a:r>
            <a:b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словах.</a:t>
            </a:r>
            <a:br>
              <a:rPr lang="uk-UA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ID4096" sz="5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EEFF486-C9E1-4C67-A061-AE6C350C476E}"/>
              </a:ext>
            </a:extLst>
          </p:cNvPr>
          <p:cNvSpPr/>
          <p:nvPr/>
        </p:nvSpPr>
        <p:spPr>
          <a:xfrm>
            <a:off x="2353902" y="300873"/>
            <a:ext cx="63555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Практичне заняття №2</a:t>
            </a:r>
            <a:endParaRPr lang="LID4096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33DBAE-A3E2-4494-B7B5-3E8B7FC7D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623"/>
            <a:ext cx="1207159" cy="12131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AD8733-9ECD-4CF7-93D6-3B5CC2D9FA28}"/>
              </a:ext>
            </a:extLst>
          </p:cNvPr>
          <p:cNvSpPr txBox="1"/>
          <p:nvPr/>
        </p:nvSpPr>
        <p:spPr>
          <a:xfrm>
            <a:off x="8492151" y="5756876"/>
            <a:ext cx="3615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Викладач: Процюк І.Є.</a:t>
            </a:r>
            <a:endParaRPr lang="LID4096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034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37962F-8085-4FED-86B6-FDD3B536BAD2}"/>
              </a:ext>
            </a:extLst>
          </p:cNvPr>
          <p:cNvSpPr/>
          <p:nvPr/>
        </p:nvSpPr>
        <p:spPr>
          <a:xfrm>
            <a:off x="1541977" y="190159"/>
            <a:ext cx="5760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НАГОЛОС У ЛАТИНСЬКИХ СЛОВАХ</a:t>
            </a:r>
            <a:endParaRPr lang="LID4096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AB9F1CB-E86A-475C-8943-BF0BE496EBD5}"/>
              </a:ext>
            </a:extLst>
          </p:cNvPr>
          <p:cNvSpPr/>
          <p:nvPr/>
        </p:nvSpPr>
        <p:spPr>
          <a:xfrm>
            <a:off x="309967" y="1436946"/>
            <a:ext cx="111432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Наголос в латинській мові силовий, динамічний, тобто наголошений склад  виділяється з більшою силою голосу.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Письмово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довгота звука 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позначається знаком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¯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короткість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знаком </a:t>
            </a:r>
            <a:r>
              <a:rPr lang="uk-UA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ˇ</a:t>
            </a: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які ставляться над голосною.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Кількість складів в слові відповідає кількості голосних.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Склади слід рахувати від кінця слова:  </a:t>
            </a:r>
          </a:p>
          <a:p>
            <a:pPr algn="ctr"/>
            <a:r>
              <a:rPr lang="uk-U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 </a:t>
            </a:r>
          </a:p>
          <a:p>
            <a:pPr algn="just"/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5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   </a:t>
            </a:r>
            <a:r>
              <a:rPr lang="uk-UA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GB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06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A93AAAF-468F-4187-879C-5467626F1262}"/>
              </a:ext>
            </a:extLst>
          </p:cNvPr>
          <p:cNvSpPr/>
          <p:nvPr/>
        </p:nvSpPr>
        <p:spPr>
          <a:xfrm>
            <a:off x="2415151" y="762972"/>
            <a:ext cx="7960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ПОСТАНОВКИ   НАГОЛОСУ </a:t>
            </a:r>
            <a:endParaRPr lang="uk-UA" sz="3200" b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7E77B02-32E2-4714-80E6-E0C5797AEC19}"/>
              </a:ext>
            </a:extLst>
          </p:cNvPr>
          <p:cNvSpPr/>
          <p:nvPr/>
        </p:nvSpPr>
        <p:spPr>
          <a:xfrm>
            <a:off x="377126" y="1520785"/>
            <a:ext cx="1143774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85800" algn="l"/>
              </a:tabLst>
            </a:pPr>
            <a:r>
              <a:rPr lang="ru-RU" dirty="0"/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  <a:tabLst>
                <a:tab pos="685800" algn="l"/>
              </a:tabLst>
            </a:pPr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Наголос  ставиться  на  другий   склад, якщо  його  голосна  довга.</a:t>
            </a:r>
          </a:p>
          <a:p>
            <a:pPr>
              <a:tabLst>
                <a:tab pos="685800" algn="l"/>
              </a:tabLst>
            </a:pPr>
            <a:endParaRPr lang="uk-UA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685800" algn="l"/>
              </a:tabLst>
            </a:pPr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Якщо  голосна  другого  складу  коротка,  наголос  переноситься  на  третій  склад.</a:t>
            </a:r>
          </a:p>
          <a:p>
            <a:pPr>
              <a:tabLst>
                <a:tab pos="685800" algn="l"/>
              </a:tabLst>
            </a:pPr>
            <a:endParaRPr lang="uk-UA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685800" algn="l"/>
              </a:tabLst>
            </a:pPr>
            <a:r>
              <a:rPr lang="uk-UA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Наголос  ніколи  не  ставиться  на  перший  склад  та   далі  ніж  на  третій.</a:t>
            </a:r>
          </a:p>
        </p:txBody>
      </p:sp>
    </p:spTree>
    <p:extLst>
      <p:ext uri="{BB962C8B-B14F-4D97-AF65-F5344CB8AC3E}">
        <p14:creationId xmlns:p14="http://schemas.microsoft.com/office/powerpoint/2010/main" val="329175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E2D40B-E1E9-48DF-9578-2B7A4661F356}"/>
              </a:ext>
            </a:extLst>
          </p:cNvPr>
          <p:cNvSpPr/>
          <p:nvPr/>
        </p:nvSpPr>
        <p:spPr>
          <a:xfrm>
            <a:off x="2681478" y="267103"/>
            <a:ext cx="7610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 довготи  другого  складу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2CD23C4-5AA3-4754-A08C-31F718707249}"/>
              </a:ext>
            </a:extLst>
          </p:cNvPr>
          <p:cNvSpPr/>
          <p:nvPr/>
        </p:nvSpPr>
        <p:spPr>
          <a:xfrm>
            <a:off x="294468" y="851878"/>
            <a:ext cx="11897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 склад  довгий,  якщо: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до  його  складу  входить  дифтонг:                                   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áe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глід)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3     2     1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його голосна стоїть перед двома  чи  більше приголосними: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</a:t>
            </a:r>
            <a:r>
              <a:rPr lang="en-GB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пластир)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3      2     1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його  голосна  стоїть  перед  приголосними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z: O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rý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3  2  1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до  його  складу входять суфікси з довгою  голосною: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īn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ūr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ōs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ār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āt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īv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ītis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ōma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mix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мікстура)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аптека)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3    2  1                                  4  3   2  1 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5. над голосною  стоїть  знак довготи  / ˉ/ (довгота  за   природою):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lā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(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слиз)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4     3  2  1</a:t>
            </a:r>
          </a:p>
        </p:txBody>
      </p:sp>
    </p:spTree>
    <p:extLst>
      <p:ext uri="{BB962C8B-B14F-4D97-AF65-F5344CB8AC3E}">
        <p14:creationId xmlns:p14="http://schemas.microsoft.com/office/powerpoint/2010/main" val="24419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5888A-FCE7-469F-ADEE-74C60EAD8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623"/>
            <a:ext cx="986828" cy="991737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67506B4-854A-4DEC-965C-0D4993C540C7}"/>
              </a:ext>
            </a:extLst>
          </p:cNvPr>
          <p:cNvSpPr/>
          <p:nvPr/>
        </p:nvSpPr>
        <p:spPr>
          <a:xfrm>
            <a:off x="2681478" y="267103"/>
            <a:ext cx="8273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 короткості  другого  складу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65D24F6-7139-4C2F-A059-93CC51FF21BD}"/>
              </a:ext>
            </a:extLst>
          </p:cNvPr>
          <p:cNvSpPr/>
          <p:nvPr/>
        </p:nvSpPr>
        <p:spPr>
          <a:xfrm>
            <a:off x="493415" y="851878"/>
            <a:ext cx="120060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 склад  короткий  (наголос  слід  перенести на третій  склад),  </a:t>
            </a:r>
            <a:r>
              <a:rPr lang="uk-UA" sz="2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якшо</a:t>
            </a:r>
            <a:r>
              <a:rPr lang="uk-UA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uk-UA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його  голосна  стоїть  перед голосною:             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lě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олія)                      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3  2   1   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його голосна стоїть  перед диграфом чи перед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h: Á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ră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chis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арахіс),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éx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tră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 </a:t>
            </a:r>
          </a:p>
          <a:p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3   2    1          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3    2   1  </a:t>
            </a:r>
          </a:p>
          <a:p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>
              <a:tabLst>
                <a:tab pos="90170" algn="l"/>
              </a:tabLst>
            </a:pP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голосна  стоїть перед буквосполученням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b,  p,  d,  t,  c,  g + 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  (bl, 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pl…):</a:t>
            </a:r>
          </a:p>
          <a:p>
            <a:pPr>
              <a:tabLst>
                <a:tab pos="90170" algn="l"/>
              </a:tabLst>
            </a:pP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É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phě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ефедра)</a:t>
            </a:r>
          </a:p>
          <a:p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3    2    1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4.  до  його  складу  входять суфікси з  короткою  голосною: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ǔl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cǔl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ŏl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 -ĭ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с-,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ĭd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ĭl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bĭl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-:        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pí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lŭ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 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пілюля)             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má-tĭ-cus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ароматичний)</a:t>
            </a:r>
          </a:p>
          <a:p>
            <a:pPr>
              <a:tabLst>
                <a:tab pos="9017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2  1                                       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5  4 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2  1</a:t>
            </a:r>
            <a:endParaRPr lang="en-US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90170" algn="l"/>
              </a:tabLst>
            </a:pPr>
            <a:endParaRPr lang="uk-UA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uk-UA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 над голосною  стоїть  знак  короткості  / ˇ/  (короткість за   природою):  </a:t>
            </a:r>
            <a:r>
              <a:rPr lang="en-GB" sz="20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Spí-rĭ-tus</a:t>
            </a:r>
            <a:endParaRPr lang="en-GB" sz="20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i="1" dirty="0"/>
              <a:t>                                                                                                                                                                                                  </a:t>
            </a:r>
            <a:r>
              <a:rPr lang="en-GB" sz="20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3   2  1 </a:t>
            </a:r>
          </a:p>
        </p:txBody>
      </p:sp>
    </p:spTree>
    <p:extLst>
      <p:ext uri="{BB962C8B-B14F-4D97-AF65-F5344CB8AC3E}">
        <p14:creationId xmlns:p14="http://schemas.microsoft.com/office/powerpoint/2010/main" val="70307329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458</TotalTime>
  <Words>484</Words>
  <Application>Microsoft Office PowerPoint</Application>
  <PresentationFormat>Широкоэкранный</PresentationFormat>
  <Paragraphs>57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Ретро</vt:lpstr>
      <vt:lpstr>Наголос у латинських  словах.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Іменник. І відміна іменників.  Неузгоджене означення</dc:title>
  <dc:creator>Процюк Катерина Олександрівна</dc:creator>
  <cp:lastModifiedBy>Iryna Protsiuk</cp:lastModifiedBy>
  <cp:revision>36</cp:revision>
  <dcterms:created xsi:type="dcterms:W3CDTF">2021-03-03T07:58:14Z</dcterms:created>
  <dcterms:modified xsi:type="dcterms:W3CDTF">2024-02-27T16:17:38Z</dcterms:modified>
</cp:coreProperties>
</file>