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87" r:id="rId15"/>
    <p:sldId id="268" r:id="rId16"/>
    <p:sldId id="269" r:id="rId17"/>
    <p:sldId id="270" r:id="rId18"/>
    <p:sldId id="271" r:id="rId19"/>
    <p:sldId id="272" r:id="rId20"/>
    <p:sldId id="273" r:id="rId21"/>
    <p:sldId id="281" r:id="rId22"/>
    <p:sldId id="283" r:id="rId23"/>
    <p:sldId id="274" r:id="rId24"/>
    <p:sldId id="275" r:id="rId25"/>
    <p:sldId id="276" r:id="rId26"/>
    <p:sldId id="284" r:id="rId27"/>
    <p:sldId id="277" r:id="rId28"/>
    <p:sldId id="278" r:id="rId29"/>
    <p:sldId id="279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0A563F-7CED-40C7-8313-6CADE4288A5F}">
  <a:tblStyle styleId="{5E0A563F-7CED-40C7-8313-6CADE4288A5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tcBdr/>
        <a:fill>
          <a:solidFill>
            <a:srgbClr val="CCDC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C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1C5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A6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67042" y="1571612"/>
            <a:ext cx="5080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uk-UA" altLang="ru-RU" sz="1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Лекція 8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52464" y="2214554"/>
            <a:ext cx="10287072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ПРОТИТУБЕРКУЛЬОЗНІ ЗАСОБИ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0960" y="5715017"/>
            <a:ext cx="365760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uk-UA" sz="1600" dirty="0" err="1">
                <a:latin typeface="+mn-lt"/>
              </a:rPr>
              <a:t>Луцак</a:t>
            </a:r>
            <a:r>
              <a:rPr lang="uk-UA" sz="1600" dirty="0">
                <a:latin typeface="+mn-lt"/>
              </a:rPr>
              <a:t> Ірина Василівна</a:t>
            </a:r>
          </a:p>
          <a:p>
            <a:pPr>
              <a:defRPr/>
            </a:pPr>
            <a:r>
              <a:rPr lang="uk-UA" sz="1600" dirty="0" err="1">
                <a:latin typeface="+mn-lt"/>
              </a:rPr>
              <a:t>канд.фарм.наук</a:t>
            </a:r>
            <a:r>
              <a:rPr lang="uk-UA" sz="1600" dirty="0">
                <a:latin typeface="+mn-lt"/>
              </a:rPr>
              <a:t> </a:t>
            </a: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166646" y="285728"/>
            <a:ext cx="1164439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uk-UA" sz="2200" b="1" dirty="0">
                <a:latin typeface="+mn-lt"/>
              </a:rPr>
              <a:t>ЖИТОМИРСЬКИЙ БАЗОВИЙ ФАРМАЦЕВТИЧНИЙ ФАХОВИЙ КОЛЕДЖ</a:t>
            </a:r>
            <a:endParaRPr lang="ru-RU" sz="2200" b="1" dirty="0">
              <a:latin typeface="+mn-lt"/>
            </a:endParaRPr>
          </a:p>
        </p:txBody>
      </p:sp>
      <p:sp>
        <p:nvSpPr>
          <p:cNvPr id="15362" name="AutoShape 2" descr="Герхард Домагк (1895-1964) [1975 Федоровский Г. - Шеренга великих медиков]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волосы подкрашивает стрептоцидом. А что, так можно?! | КАК-ТО-ТАК | Дзен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Google Shape;10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2214" y="3929066"/>
            <a:ext cx="1255265" cy="21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289810" y="250687"/>
            <a:ext cx="11664105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Типові симптоми туберкульозу</a:t>
            </a:r>
            <a:r>
              <a:rPr lang="uk-U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постійний кашель, </a:t>
            </a:r>
            <a:r>
              <a:rPr lang="uk-UA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що триває понад три тижні, зазвичай з мокротинням та, можливо, з домішками крові у мокротинні;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втрата ваги</a:t>
            </a:r>
            <a:r>
              <a:rPr lang="uk-UA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нічна пітливість;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лихоманка;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втома, слабкість;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втрата апетиту; </a:t>
            </a:r>
            <a:endParaRPr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- набряк шийних лімфовузлів. </a:t>
            </a:r>
            <a:endParaRPr>
              <a:latin typeface="+mn-lt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10344" b="6400"/>
          <a:stretch/>
        </p:blipFill>
        <p:spPr>
          <a:xfrm>
            <a:off x="7024694" y="2000240"/>
            <a:ext cx="4002676" cy="401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22" y="285728"/>
            <a:ext cx="112872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latin typeface="+mj-lt"/>
              </a:rPr>
              <a:t>Туберкулінова</a:t>
            </a:r>
            <a:r>
              <a:rPr lang="ru-RU" sz="2800" b="1" dirty="0">
                <a:latin typeface="+mj-lt"/>
              </a:rPr>
              <a:t> проба</a:t>
            </a:r>
            <a:r>
              <a:rPr lang="ru-RU" sz="2800" dirty="0">
                <a:latin typeface="+mj-lt"/>
              </a:rPr>
              <a:t> — </a:t>
            </a:r>
            <a:r>
              <a:rPr lang="ru-RU" sz="2800" dirty="0" err="1">
                <a:latin typeface="+mj-lt"/>
              </a:rPr>
              <a:t>внутрішньошкірне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введення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туберкуліну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оцінка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діаметру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інфільтрату</a:t>
            </a:r>
            <a:r>
              <a:rPr lang="ru-RU" sz="2800" dirty="0">
                <a:latin typeface="+mj-lt"/>
              </a:rPr>
              <a:t> через 48–72 год; позитивна проба (папула ≥5 мм) </a:t>
            </a:r>
            <a:r>
              <a:rPr lang="ru-RU" sz="2800" dirty="0" err="1">
                <a:latin typeface="+mj-lt"/>
              </a:rPr>
              <a:t>свідчить</a:t>
            </a:r>
            <a:r>
              <a:rPr lang="ru-RU" sz="2800" dirty="0">
                <a:latin typeface="+mj-lt"/>
              </a:rPr>
              <a:t> про </a:t>
            </a:r>
            <a:r>
              <a:rPr lang="ru-RU" sz="2800" dirty="0" err="1">
                <a:latin typeface="+mj-lt"/>
              </a:rPr>
              <a:t>інфікування</a:t>
            </a:r>
            <a:r>
              <a:rPr lang="ru-RU" sz="2800" dirty="0">
                <a:latin typeface="+mj-lt"/>
              </a:rPr>
              <a:t> ТБ (не </a:t>
            </a:r>
            <a:r>
              <a:rPr lang="ru-RU" sz="2800" dirty="0" err="1">
                <a:latin typeface="+mj-lt"/>
              </a:rPr>
              <a:t>дозволяє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віддиференціювати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інфікування</a:t>
            </a:r>
            <a:r>
              <a:rPr lang="ru-RU" sz="2800" dirty="0">
                <a:latin typeface="+mj-lt"/>
              </a:rPr>
              <a:t> та </a:t>
            </a:r>
            <a:r>
              <a:rPr lang="ru-RU" sz="2800" dirty="0" err="1">
                <a:latin typeface="+mj-lt"/>
              </a:rPr>
              <a:t>захворювання</a:t>
            </a:r>
            <a:r>
              <a:rPr lang="ru-RU" sz="2800" dirty="0">
                <a:latin typeface="+mj-lt"/>
              </a:rPr>
              <a:t>), </a:t>
            </a:r>
            <a:r>
              <a:rPr lang="ru-RU" sz="2800" dirty="0" err="1">
                <a:latin typeface="+mj-lt"/>
              </a:rPr>
              <a:t>може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також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спостерігатись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вакцинації</a:t>
            </a:r>
            <a:r>
              <a:rPr lang="ru-RU" sz="2800" dirty="0">
                <a:latin typeface="+mj-lt"/>
              </a:rPr>
              <a:t> БЦЖ, </a:t>
            </a:r>
            <a:r>
              <a:rPr lang="ru-RU" sz="2800" dirty="0" err="1">
                <a:latin typeface="+mj-lt"/>
              </a:rPr>
              <a:t>інколи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контакту </a:t>
            </a:r>
            <a:r>
              <a:rPr lang="ru-RU" sz="2800" dirty="0" err="1">
                <a:latin typeface="+mj-lt"/>
              </a:rPr>
              <a:t>з</a:t>
            </a:r>
            <a:r>
              <a:rPr lang="ru-RU" sz="2800" dirty="0">
                <a:latin typeface="+mj-lt"/>
              </a:rPr>
              <a:t> </a:t>
            </a:r>
            <a:r>
              <a:rPr lang="ru-RU" sz="2800" dirty="0" err="1">
                <a:latin typeface="+mj-lt"/>
              </a:rPr>
              <a:t>нетуберкульозними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мікобактеріями</a:t>
            </a:r>
            <a:r>
              <a:rPr lang="ru-RU" sz="28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3"/>
          <p:cNvGraphicFramePr/>
          <p:nvPr/>
        </p:nvGraphicFramePr>
        <p:xfrm>
          <a:off x="380960" y="214290"/>
          <a:ext cx="11358642" cy="6378185"/>
        </p:xfrm>
        <a:graphic>
          <a:graphicData uri="http://schemas.openxmlformats.org/drawingml/2006/table">
            <a:tbl>
              <a:tblPr firstRow="1" bandRow="1">
                <a:noFill/>
                <a:tableStyleId>{5E0A563F-7CED-40C7-8313-6CADE4288A5F}</a:tableStyleId>
              </a:tblPr>
              <a:tblGrid>
                <a:gridCol w="578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ПРЕПАРАТИ  І  РЯДУ (</a:t>
                      </a:r>
                      <a:r>
                        <a:rPr lang="uk-UA" sz="1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є основними засобами лікування )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 u="none" strike="noStrike" cap="none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Похідні </a:t>
                      </a:r>
                      <a:r>
                        <a:rPr lang="uk-UA" sz="1800" b="0" i="1" u="none" strike="noStrike" cap="none" dirty="0" err="1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гідразиду</a:t>
                      </a:r>
                      <a:r>
                        <a:rPr lang="uk-UA" sz="1800" b="0" i="1" u="none" strike="noStrike" cap="none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uk-UA" sz="1800" b="0" i="1" u="none" strike="noStrike" cap="none" dirty="0" err="1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ізонікотинової</a:t>
                      </a:r>
                      <a:r>
                        <a:rPr lang="uk-UA" sz="1800" b="0" i="1" u="none" strike="noStrike" cap="none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кислоти (ГІНК)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Ізоніазид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Опініазид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Салюзид</a:t>
                      </a:r>
                      <a:r>
                        <a:rPr lang="uk-UA" sz="18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розчинний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Фтивазид  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6F8B"/>
                        </a:buClr>
                        <a:buFont typeface="Arial"/>
                        <a:buNone/>
                      </a:pPr>
                      <a:r>
                        <a:rPr lang="uk-UA" sz="1800" b="0" i="1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Похідні </a:t>
                      </a:r>
                      <a:r>
                        <a:rPr lang="uk-UA" sz="1800" b="0" i="1" dirty="0" err="1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парааміносаліцилової</a:t>
                      </a:r>
                      <a:r>
                        <a:rPr lang="uk-UA" sz="1800" b="0" i="1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кислоти (ПАСК)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uk-UA" sz="1800" b="0" i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Кальцію </a:t>
                      </a:r>
                      <a:r>
                        <a:rPr lang="uk-UA" sz="1800" b="0" i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бензамідосаліцилат</a:t>
                      </a:r>
                      <a:endParaRPr sz="18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uk-UA" sz="1800" b="0" i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ПАСК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 dirty="0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Препарати різних груп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Піразинамід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Етамбутол</a:t>
                      </a:r>
                      <a:r>
                        <a:rPr lang="uk-UA" sz="18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 dirty="0">
                          <a:solidFill>
                            <a:srgbClr val="1C62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Антибіотики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Пасоміцин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Рифампіцин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Стрептоміцину сульфат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Стрептосалюзид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C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ПРЕПАРАТИ ІІ РЯДУ  (</a:t>
                      </a:r>
                      <a:r>
                        <a:rPr lang="uk-UA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резервні, призначаються коли препарати I ряду уже не діють)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73B5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31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>
                          <a:solidFill>
                            <a:srgbClr val="266F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Похідні тіоаміду ізонікотинової кислоти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Протіонамід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Етіонамід 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>
                          <a:solidFill>
                            <a:srgbClr val="1C62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Антибіотики і фторхінолони</a:t>
                      </a:r>
                      <a:endParaRPr sz="1800" b="0" i="1">
                        <a:solidFill>
                          <a:srgbClr val="1C629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Капреоміцину сульфат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Ломефлоксацин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Рифабутин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Флориміцину сульфат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Циклосерин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i="1">
                          <a:solidFill>
                            <a:srgbClr val="1C62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препарати різних групи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Тіоацетазон 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80960" y="357166"/>
            <a:ext cx="11430079" cy="37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000" b="1" i="1" dirty="0" err="1">
                <a:latin typeface="+mn-lt"/>
              </a:rPr>
              <a:t>Основними</a:t>
            </a:r>
            <a:r>
              <a:rPr lang="ru-RU" sz="2000" b="1" i="1" dirty="0">
                <a:latin typeface="+mn-lt"/>
              </a:rPr>
              <a:t> принципами</a:t>
            </a:r>
            <a:r>
              <a:rPr lang="ru-RU" sz="2000" dirty="0">
                <a:latin typeface="+mn-lt"/>
              </a:rPr>
              <a:t> </a:t>
            </a:r>
            <a:r>
              <a:rPr lang="ru-RU" sz="2000" b="1" i="1" dirty="0" err="1">
                <a:latin typeface="+mn-lt"/>
              </a:rPr>
              <a:t>протитуберкульозної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 err="1">
                <a:latin typeface="+mn-lt"/>
              </a:rPr>
              <a:t>хіміотерапії</a:t>
            </a:r>
            <a:r>
              <a:rPr lang="ru-RU" sz="2000" b="1" i="1" dirty="0">
                <a:latin typeface="+mn-lt"/>
              </a:rPr>
              <a:t> є:</a:t>
            </a:r>
          </a:p>
          <a:p>
            <a:pPr marL="85725" indent="276225" algn="just">
              <a:buFont typeface="Arial" pitchFamily="34" charset="0"/>
              <a:buChar char="•"/>
            </a:pPr>
            <a:r>
              <a:rPr lang="ru-RU" sz="2000" dirty="0" err="1">
                <a:latin typeface="+mn-lt"/>
              </a:rPr>
              <a:t>хіміотерапія</a:t>
            </a:r>
            <a:r>
              <a:rPr lang="ru-RU" sz="2000" dirty="0">
                <a:latin typeface="+mn-lt"/>
              </a:rPr>
              <a:t> — </a:t>
            </a:r>
            <a:r>
              <a:rPr lang="ru-RU" sz="2000" dirty="0" err="1">
                <a:latin typeface="+mn-lt"/>
              </a:rPr>
              <a:t>це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комбіноване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застосування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протитуберкульозних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препаратів</a:t>
            </a:r>
            <a:r>
              <a:rPr lang="ru-RU" sz="2000" dirty="0">
                <a:latin typeface="+mn-lt"/>
              </a:rPr>
              <a:t> (не </a:t>
            </a:r>
            <a:r>
              <a:rPr lang="ru-RU" sz="2000" dirty="0" err="1">
                <a:latin typeface="+mn-lt"/>
              </a:rPr>
              <a:t>менше</a:t>
            </a:r>
            <a:r>
              <a:rPr lang="ru-RU" sz="2000" dirty="0">
                <a:latin typeface="+mn-lt"/>
              </a:rPr>
              <a:t> 3), до </a:t>
            </a:r>
            <a:r>
              <a:rPr lang="ru-RU" sz="2000" dirty="0" err="1">
                <a:latin typeface="+mn-lt"/>
              </a:rPr>
              <a:t>яких</a:t>
            </a:r>
            <a:r>
              <a:rPr lang="ru-RU" sz="2000" dirty="0">
                <a:latin typeface="+mn-lt"/>
              </a:rPr>
              <a:t> МБТ </a:t>
            </a:r>
            <a:r>
              <a:rPr lang="ru-RU" sz="2000" dirty="0" err="1">
                <a:latin typeface="+mn-lt"/>
              </a:rPr>
              <a:t>чутливі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які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приймають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протягом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тривалого</a:t>
            </a:r>
            <a:r>
              <a:rPr lang="ru-RU" sz="2000" dirty="0">
                <a:latin typeface="+mn-lt"/>
              </a:rPr>
              <a:t> часу (не </a:t>
            </a:r>
            <a:r>
              <a:rPr lang="ru-RU" sz="2000" dirty="0" err="1">
                <a:latin typeface="+mn-lt"/>
              </a:rPr>
              <a:t>менше</a:t>
            </a:r>
            <a:r>
              <a:rPr lang="ru-RU" sz="2000" dirty="0">
                <a:latin typeface="+mn-lt"/>
              </a:rPr>
              <a:t> 6 </a:t>
            </a:r>
            <a:r>
              <a:rPr lang="ru-RU" sz="2000" dirty="0" err="1">
                <a:latin typeface="+mn-lt"/>
              </a:rPr>
              <a:t>міс</a:t>
            </a:r>
            <a:r>
              <a:rPr lang="ru-RU" sz="2000" dirty="0">
                <a:latin typeface="+mn-lt"/>
              </a:rPr>
              <a:t>); при </a:t>
            </a:r>
            <a:r>
              <a:rPr lang="ru-RU" sz="2000" dirty="0" err="1">
                <a:latin typeface="+mn-lt"/>
              </a:rPr>
              <a:t>цьому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добову</a:t>
            </a:r>
            <a:r>
              <a:rPr lang="ru-RU" sz="2000" dirty="0">
                <a:latin typeface="+mn-lt"/>
              </a:rPr>
              <a:t> дозу кожного препарату, за </a:t>
            </a:r>
            <a:r>
              <a:rPr lang="ru-RU" sz="2000" dirty="0" err="1">
                <a:latin typeface="+mn-lt"/>
              </a:rPr>
              <a:t>окремими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випадками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слід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вводити</a:t>
            </a:r>
            <a:r>
              <a:rPr lang="ru-RU" sz="2000" dirty="0">
                <a:latin typeface="+mn-lt"/>
              </a:rPr>
              <a:t> в один </a:t>
            </a:r>
            <a:r>
              <a:rPr lang="ru-RU" sz="2000" dirty="0" err="1">
                <a:latin typeface="+mn-lt"/>
              </a:rPr>
              <a:t>прийом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 err="1">
                <a:latin typeface="+mn-lt"/>
              </a:rPr>
              <a:t>Комбінацію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препаратів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які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приймають</a:t>
            </a:r>
            <a:r>
              <a:rPr lang="ru-RU" sz="2000" dirty="0">
                <a:latin typeface="+mn-lt"/>
              </a:rPr>
              <a:t> за день </a:t>
            </a:r>
            <a:r>
              <a:rPr lang="ru-RU" sz="2000" dirty="0" err="1">
                <a:latin typeface="+mn-lt"/>
              </a:rPr>
              <a:t>називають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добовою</a:t>
            </a:r>
            <a:r>
              <a:rPr lang="ru-RU" sz="2000" dirty="0">
                <a:latin typeface="+mn-lt"/>
              </a:rPr>
              <a:t> дозою </a:t>
            </a:r>
            <a:r>
              <a:rPr lang="ru-RU" sz="2000" dirty="0" err="1">
                <a:latin typeface="+mn-lt"/>
              </a:rPr>
              <a:t>хіміотерапії</a:t>
            </a:r>
            <a:r>
              <a:rPr lang="ru-RU" sz="2000" dirty="0">
                <a:latin typeface="+mn-lt"/>
              </a:rPr>
              <a:t>;</a:t>
            </a:r>
          </a:p>
          <a:p>
            <a:pPr marL="85725" indent="276225" algn="just">
              <a:buFont typeface="Arial" pitchFamily="34" charset="0"/>
              <a:buChar char="•"/>
            </a:pPr>
            <a:r>
              <a:rPr lang="ru-RU" sz="2000" dirty="0" err="1">
                <a:latin typeface="+mn-lt"/>
              </a:rPr>
              <a:t>Хіміотерапію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проводять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під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безпосереднім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наглядом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медичного</a:t>
            </a:r>
            <a:r>
              <a:rPr lang="ru-RU" sz="2000" dirty="0">
                <a:latin typeface="+mn-lt"/>
              </a:rPr>
              <a:t> персоналу за </a:t>
            </a:r>
            <a:r>
              <a:rPr lang="ru-RU" sz="2000" dirty="0" err="1">
                <a:latin typeface="+mn-lt"/>
              </a:rPr>
              <a:t>прийомом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протитуберкульозних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препаратів</a:t>
            </a:r>
            <a:r>
              <a:rPr lang="ru-RU" sz="2000" dirty="0">
                <a:latin typeface="+mn-lt"/>
              </a:rPr>
              <a:t>;</a:t>
            </a:r>
          </a:p>
          <a:p>
            <a:pPr marL="85725" indent="276225" algn="just">
              <a:buFont typeface="Arial" pitchFamily="34" charset="0"/>
              <a:buChar char="•"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При комбінованому лікуванні доза кожного із взятих препаратів не зменшується;</a:t>
            </a:r>
          </a:p>
          <a:p>
            <a:pPr marL="85725" indent="276225" algn="just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Призначати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вітаміни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В</a:t>
            </a:r>
            <a:r>
              <a:rPr lang="ru-RU" sz="2000" baseline="-25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1, 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</a:t>
            </a:r>
            <a:r>
              <a:rPr lang="ru-RU" sz="2000" baseline="-25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 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,В</a:t>
            </a:r>
            <a:r>
              <a:rPr lang="ru-RU" sz="2000" baseline="-25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12 </a:t>
            </a:r>
            <a:r>
              <a:rPr lang="ru-RU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фолієвої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кислоти</a:t>
            </a:r>
            <a:r>
              <a:rPr lang="ru-RU" sz="2000" baseline="-25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85725" indent="276225" algn="just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Лікування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тривале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85725" indent="276225" algn="just">
              <a:buFont typeface="Arial" pitchFamily="34" charset="0"/>
              <a:buChar char="•"/>
            </a:pPr>
            <a:endParaRPr lang="ru-RU" sz="1800" dirty="0">
              <a:latin typeface="+mn-lt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595274" y="4429132"/>
            <a:ext cx="113725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705" marR="0" lvl="0" indent="34099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ступенем ефективності розподіляються наступним чином:</a:t>
            </a:r>
            <a:endParaRPr/>
          </a:p>
          <a:p>
            <a:pPr marL="179705" marR="0" lvl="0" indent="34099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ізоніазид→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рифампіцин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стрептоміцин →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канаміцин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пірозінамід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етіонамід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протіонамід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флориміцин →  ПАСК → </a:t>
            </a:r>
            <a:r>
              <a:rPr lang="uk-UA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тіоацетазон</a:t>
            </a: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22" y="357166"/>
            <a:ext cx="11430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>
                <a:latin typeface="+mj-lt"/>
              </a:rPr>
              <a:t>Основний</a:t>
            </a:r>
            <a:r>
              <a:rPr lang="ru-RU" sz="2000" b="1" i="1" dirty="0">
                <a:latin typeface="+mj-lt"/>
              </a:rPr>
              <a:t> курс </a:t>
            </a:r>
            <a:r>
              <a:rPr lang="ru-RU" sz="2000" b="1" i="1" dirty="0" err="1">
                <a:latin typeface="+mj-lt"/>
              </a:rPr>
              <a:t>протитуберкульозної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err="1">
                <a:latin typeface="+mj-lt"/>
              </a:rPr>
              <a:t>хіміотерапії</a:t>
            </a:r>
            <a:r>
              <a:rPr lang="ru-RU" sz="2000" dirty="0">
                <a:latin typeface="+mj-lt"/>
              </a:rPr>
              <a:t> </a:t>
            </a:r>
            <a:r>
              <a:rPr lang="ru-RU" sz="2000" dirty="0" err="1">
                <a:latin typeface="+mj-lt"/>
              </a:rPr>
              <a:t>поділяють</a:t>
            </a:r>
            <a:r>
              <a:rPr lang="ru-RU" sz="2000" dirty="0">
                <a:latin typeface="+mj-lt"/>
              </a:rPr>
              <a:t> на два </a:t>
            </a:r>
            <a:r>
              <a:rPr lang="ru-RU" sz="2000" dirty="0" err="1">
                <a:latin typeface="+mj-lt"/>
              </a:rPr>
              <a:t>етапи</a:t>
            </a:r>
            <a:r>
              <a:rPr lang="ru-RU" sz="2000" dirty="0">
                <a:latin typeface="+mj-lt"/>
              </a:rPr>
              <a:t>.</a:t>
            </a:r>
          </a:p>
          <a:p>
            <a:pPr algn="just"/>
            <a:endParaRPr lang="ru-RU" sz="2000" dirty="0">
              <a:latin typeface="+mj-lt"/>
            </a:endParaRPr>
          </a:p>
          <a:p>
            <a:pPr indent="361950" algn="just"/>
            <a:r>
              <a:rPr lang="ru-RU" sz="2000" i="1" dirty="0">
                <a:latin typeface="+mj-lt"/>
              </a:rPr>
              <a:t>Перший </a:t>
            </a:r>
            <a:r>
              <a:rPr lang="ru-RU" sz="2000" i="1" dirty="0" err="1">
                <a:latin typeface="+mj-lt"/>
              </a:rPr>
              <a:t>етап</a:t>
            </a:r>
            <a:r>
              <a:rPr lang="ru-RU" sz="2000" i="1" dirty="0">
                <a:latin typeface="+mj-lt"/>
              </a:rPr>
              <a:t> 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>
                <a:latin typeface="+mj-lt"/>
              </a:rPr>
              <a:t>або</a:t>
            </a:r>
            <a:r>
              <a:rPr lang="ru-RU" sz="2000" dirty="0">
                <a:latin typeface="+mj-lt"/>
              </a:rPr>
              <a:t> перша фаза) – </a:t>
            </a:r>
            <a:r>
              <a:rPr lang="ru-RU" sz="2000" dirty="0" err="1">
                <a:latin typeface="+mj-lt"/>
              </a:rPr>
              <a:t>інтенсивне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. </a:t>
            </a:r>
          </a:p>
          <a:p>
            <a:pPr indent="361950" algn="just"/>
            <a:r>
              <a:rPr lang="ru-RU" sz="2000" dirty="0" err="1">
                <a:latin typeface="+mj-lt"/>
              </a:rPr>
              <a:t>Його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проводять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припинення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розмноження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мікобактерій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туберкульозу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значного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зменшення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бактеріальної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популяції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організмі</a:t>
            </a:r>
            <a:r>
              <a:rPr lang="ru-RU" sz="2000" dirty="0">
                <a:latin typeface="+mj-lt"/>
              </a:rPr>
              <a:t> хворого. </a:t>
            </a:r>
          </a:p>
          <a:p>
            <a:pPr indent="361950" algn="just"/>
            <a:r>
              <a:rPr lang="ru-RU" sz="2000" dirty="0">
                <a:latin typeface="+mj-lt"/>
              </a:rPr>
              <a:t>Проведена </a:t>
            </a:r>
            <a:r>
              <a:rPr lang="ru-RU" sz="2000" dirty="0" err="1">
                <a:latin typeface="+mj-lt"/>
              </a:rPr>
              <a:t>терапія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усуває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гострі</a:t>
            </a:r>
            <a:r>
              <a:rPr lang="ru-RU" sz="2000" dirty="0">
                <a:latin typeface="+mj-lt"/>
              </a:rPr>
              <a:t> прояви </a:t>
            </a:r>
            <a:r>
              <a:rPr lang="ru-RU" sz="2000" dirty="0" err="1">
                <a:latin typeface="+mj-lt"/>
              </a:rPr>
              <a:t>хвороби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припиняє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бактеріовиділення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й</a:t>
            </a:r>
            <a:r>
              <a:rPr lang="ru-RU" sz="2000" dirty="0">
                <a:latin typeface="+mj-lt"/>
              </a:rPr>
              <a:t> у </a:t>
            </a:r>
            <a:r>
              <a:rPr lang="ru-RU" sz="2000" dirty="0" err="1">
                <a:latin typeface="+mj-lt"/>
              </a:rPr>
              <a:t>більшої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частини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хворих</a:t>
            </a:r>
            <a:r>
              <a:rPr lang="ru-RU" sz="2000" dirty="0">
                <a:latin typeface="+mj-lt"/>
              </a:rPr>
              <a:t> приводить до </a:t>
            </a:r>
            <a:r>
              <a:rPr lang="ru-RU" sz="2000" dirty="0" err="1">
                <a:latin typeface="+mj-lt"/>
              </a:rPr>
              <a:t>загоєння</a:t>
            </a:r>
            <a:r>
              <a:rPr lang="ru-RU" sz="2000" dirty="0">
                <a:latin typeface="+mj-lt"/>
              </a:rPr>
              <a:t> каверн у </a:t>
            </a:r>
            <a:r>
              <a:rPr lang="ru-RU" sz="2000" dirty="0" err="1">
                <a:latin typeface="+mj-lt"/>
              </a:rPr>
              <a:t>легенях</a:t>
            </a:r>
            <a:r>
              <a:rPr lang="ru-RU" sz="2000" dirty="0">
                <a:latin typeface="+mj-lt"/>
              </a:rPr>
              <a:t>. </a:t>
            </a:r>
          </a:p>
          <a:p>
            <a:pPr indent="361950" algn="just"/>
            <a:r>
              <a:rPr lang="ru-RU" sz="2000" dirty="0">
                <a:latin typeface="+mj-lt"/>
              </a:rPr>
              <a:t>Фаза </a:t>
            </a:r>
            <a:r>
              <a:rPr lang="ru-RU" sz="2000" dirty="0" err="1">
                <a:latin typeface="+mj-lt"/>
              </a:rPr>
              <a:t>інтенсивної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терапії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може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становити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частину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підготовки</a:t>
            </a:r>
            <a:r>
              <a:rPr lang="ru-RU" sz="2000" dirty="0">
                <a:latin typeface="+mj-lt"/>
              </a:rPr>
              <a:t> до </a:t>
            </a:r>
            <a:r>
              <a:rPr lang="ru-RU" sz="2000" dirty="0" err="1">
                <a:latin typeface="+mj-lt"/>
              </a:rPr>
              <a:t>хірургічного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.</a:t>
            </a:r>
          </a:p>
          <a:p>
            <a:pPr indent="361950" algn="just"/>
            <a:r>
              <a:rPr lang="ru-RU" sz="2000" i="1" dirty="0" err="1">
                <a:latin typeface="+mj-lt"/>
              </a:rPr>
              <a:t>Другий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етап</a:t>
            </a:r>
            <a:r>
              <a:rPr lang="ru-RU" sz="2000" b="1" dirty="0">
                <a:latin typeface="+mj-lt"/>
              </a:rPr>
              <a:t> 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 (</a:t>
            </a:r>
            <a:r>
              <a:rPr lang="ru-RU" sz="2000" dirty="0" err="1">
                <a:latin typeface="+mj-lt"/>
              </a:rPr>
              <a:t>або</a:t>
            </a:r>
            <a:r>
              <a:rPr lang="ru-RU" sz="2000" dirty="0">
                <a:latin typeface="+mj-lt"/>
              </a:rPr>
              <a:t> друга фаза) – </a:t>
            </a: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підтримуюча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терапія</a:t>
            </a:r>
            <a:r>
              <a:rPr lang="ru-RU" sz="2000" dirty="0">
                <a:latin typeface="+mj-lt"/>
              </a:rPr>
              <a:t>, яка проводиться для </a:t>
            </a:r>
            <a:r>
              <a:rPr lang="ru-RU" sz="2000" dirty="0" err="1">
                <a:latin typeface="+mj-lt"/>
              </a:rPr>
              <a:t>закріплення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досягнутих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результатів</a:t>
            </a:r>
            <a:r>
              <a:rPr lang="ru-RU" sz="2000" dirty="0">
                <a:latin typeface="+mj-lt"/>
              </a:rPr>
              <a:t>. </a:t>
            </a:r>
          </a:p>
          <a:p>
            <a:pPr indent="361950" algn="just"/>
            <a:r>
              <a:rPr lang="ru-RU" sz="2000" dirty="0">
                <a:latin typeface="+mj-lt"/>
              </a:rPr>
              <a:t>Мета другого </a:t>
            </a:r>
            <a:r>
              <a:rPr lang="ru-RU" sz="2000" dirty="0" err="1">
                <a:latin typeface="+mj-lt"/>
              </a:rPr>
              <a:t>етапу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полягає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забезпеченні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стійкого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клінічного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ефекту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попередженні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загострення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процесу</a:t>
            </a:r>
            <a:r>
              <a:rPr lang="ru-RU" sz="2000" dirty="0">
                <a:latin typeface="+mj-lt"/>
              </a:rPr>
              <a:t>.</a:t>
            </a:r>
          </a:p>
          <a:p>
            <a:pPr indent="361950" algn="just"/>
            <a:r>
              <a:rPr lang="ru-RU" sz="2000" dirty="0">
                <a:latin typeface="+mj-lt"/>
              </a:rPr>
              <a:t>Методика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хворих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туберкульоз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органів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дихання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залежить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морфологічних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змін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легенях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виявлення</a:t>
            </a:r>
            <a:r>
              <a:rPr lang="ru-RU" sz="2000" dirty="0">
                <a:latin typeface="+mj-lt"/>
              </a:rPr>
              <a:t> МБТ в </a:t>
            </a:r>
            <a:r>
              <a:rPr lang="ru-RU" sz="2000" dirty="0" err="1">
                <a:latin typeface="+mj-lt"/>
              </a:rPr>
              <a:t>харкотинні</a:t>
            </a:r>
            <a:r>
              <a:rPr lang="ru-RU" sz="2000" dirty="0">
                <a:latin typeface="+mj-lt"/>
              </a:rPr>
              <a:t>. </a:t>
            </a:r>
          </a:p>
          <a:p>
            <a:pPr indent="361950" algn="just"/>
            <a:r>
              <a:rPr lang="ru-RU" sz="2000" dirty="0">
                <a:latin typeface="+mj-lt"/>
              </a:rPr>
              <a:t>У </a:t>
            </a:r>
            <a:r>
              <a:rPr lang="ru-RU" sz="2000" dirty="0" err="1">
                <a:latin typeface="+mj-lt"/>
              </a:rPr>
              <a:t>хворих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із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деструктивним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процесом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бактеріовиділенням</a:t>
            </a:r>
            <a:r>
              <a:rPr lang="ru-RU" sz="2000" dirty="0">
                <a:latin typeface="+mj-lt"/>
              </a:rPr>
              <a:t> вона </a:t>
            </a:r>
            <a:r>
              <a:rPr lang="ru-RU" sz="2000" dirty="0" err="1">
                <a:latin typeface="+mj-lt"/>
              </a:rPr>
              <a:t>більш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інтенсивна</a:t>
            </a:r>
            <a:r>
              <a:rPr lang="ru-RU" sz="2000" dirty="0">
                <a:latin typeface="+mj-lt"/>
              </a:rPr>
              <a:t> у </a:t>
            </a:r>
            <a:r>
              <a:rPr lang="ru-RU" sz="2000" dirty="0" err="1">
                <a:latin typeface="+mj-lt"/>
              </a:rPr>
              <a:t>порівнянні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хворими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туберкульозом</a:t>
            </a:r>
            <a:r>
              <a:rPr lang="ru-RU" sz="2000" dirty="0">
                <a:latin typeface="+mj-lt"/>
              </a:rPr>
              <a:t> без </a:t>
            </a:r>
            <a:r>
              <a:rPr lang="ru-RU" sz="2000" dirty="0" err="1">
                <a:latin typeface="+mj-lt"/>
              </a:rPr>
              <a:t>бактеріовиділення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деструктивних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змін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легенях</a:t>
            </a:r>
            <a:r>
              <a:rPr lang="ru-RU" sz="20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104931" y="524180"/>
            <a:ext cx="1152743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Протитуберкульозні препарати затримують розмноження мікобактерій і зменшують вірулентність збудника.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отримання стійкого лікувального ефекту і попередження можливих рецидивів, протитуберкульозні препарати повинні застосовуватися тривалий час (в середньому не менше року).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Протитуберкульозні препарати І ряду мають високу ефективність, однак при їх використанні досить швидко розвивається стійкість мікобактерій туберкульозу.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ізольованому застосуванні одного препарату поява стійких форм мікобактерій може спостерігатися уже через 2 – 4 місяці.</a:t>
            </a:r>
            <a:endParaRPr/>
          </a:p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Розвиток стійких мікобактерій настає значно повільніше при одночасному застосуванні різних препаратів.</a:t>
            </a:r>
            <a:endParaRPr/>
          </a:p>
          <a:p>
            <a:pPr marL="179705" marR="0" lvl="0" indent="-1904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Вибір препаратів, тривалість їх застосування залежить від форми туберкульозу і його перебігу, попереднього лікування, чутливості мікобактерій туберкульозу до препарату, його переносимості і т.д.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349770" y="537257"/>
            <a:ext cx="11567409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комбінації препаратів слід зберігати в комбінації 1 чи 2 препарати І ряду, особливо ізоніазид, якщо нема протипоказань або стійкості до цього препарату.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комбінованому застосуванні доза кожного із взятих препаратів, як правило, не зменшується.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Слід враховувати, що не можна поєднувати стрептоміцин та його похідні з канаміцином і флориміцином із – за однотипної токсичної дії на слуховий нерв.</a:t>
            </a:r>
            <a:endParaRPr/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похідних ГІНК швидко розивається резистентність, тому їх комбінують з протитуберкульозними антибіотиками, препаратами ПАСК.</a:t>
            </a:r>
            <a:endParaRPr/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ПАСК порушує всмоктування рифампіцину, еритроміцину, засвоєння вітамінів В1 і В2, що може викликати анемію. </a:t>
            </a:r>
            <a:endParaRPr/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Таблетки слід застосовувати із лужною мінеральною водою або з молоком.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309522" y="1071546"/>
            <a:ext cx="9810776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705" lvl="0" indent="340995" algn="just"/>
            <a:r>
              <a:rPr lang="ru-RU" sz="1800" dirty="0">
                <a:latin typeface="+mn-lt"/>
              </a:rPr>
              <a:t>Чинить </a:t>
            </a:r>
            <a:r>
              <a:rPr lang="ru-RU" sz="1800" dirty="0" err="1">
                <a:latin typeface="+mn-lt"/>
              </a:rPr>
              <a:t>бактерицидну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дію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механізм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якої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зумовлений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інгібуванням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активності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ДНК-залежної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РНК-полімерази</a:t>
            </a:r>
            <a:r>
              <a:rPr lang="ru-RU" sz="1800" dirty="0">
                <a:latin typeface="+mn-lt"/>
              </a:rPr>
              <a:t> шляхом </a:t>
            </a:r>
            <a:r>
              <a:rPr lang="ru-RU" sz="1800" dirty="0" err="1">
                <a:latin typeface="+mn-lt"/>
              </a:rPr>
              <a:t>утворення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нею </a:t>
            </a:r>
            <a:r>
              <a:rPr lang="ru-RU" sz="1800" dirty="0" err="1">
                <a:latin typeface="+mn-lt"/>
              </a:rPr>
              <a:t>комплексів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призводить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зниження</a:t>
            </a:r>
            <a:r>
              <a:rPr lang="ru-RU" sz="1800" dirty="0">
                <a:latin typeface="+mn-lt"/>
              </a:rPr>
              <a:t> синтезу РНК </a:t>
            </a:r>
            <a:r>
              <a:rPr lang="ru-RU" sz="1800" dirty="0" err="1">
                <a:latin typeface="+mn-lt"/>
              </a:rPr>
              <a:t>мікроорганізмів</a:t>
            </a:r>
            <a:r>
              <a:rPr lang="ru-RU" sz="1800" dirty="0">
                <a:latin typeface="+mn-lt"/>
              </a:rPr>
              <a:t>. </a:t>
            </a:r>
          </a:p>
          <a:p>
            <a:pPr marL="179705" lvl="0" indent="340995" algn="just"/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За протитуберкульозною активністю наближається до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і значно перевищує інші протитуберкульозні засоби. </a:t>
            </a:r>
            <a:endParaRPr sz="18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Він ефективний навіть тоді, коли захворювання викликане стійкими до всіх інших препаратів мікобактеріями. </a:t>
            </a:r>
            <a:endParaRPr sz="18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Стійкість збудників інфекційних захворювань до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рифампіцину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розвивається швидко, тому для тривалої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монохіміотерапії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він не використовується.</a:t>
            </a:r>
            <a:endParaRPr sz="1800">
              <a:latin typeface="+mn-lt"/>
            </a:endParaRPr>
          </a:p>
          <a:p>
            <a:pPr marL="179705" marR="0" lvl="0" indent="34099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Застосовується для лікування хворих на активний туберкульоз легень і інших органів, перш за все, з хронічними деструктивними формами, а також вперше виявленого туберкульозу.</a:t>
            </a:r>
            <a:endParaRPr sz="1800">
              <a:latin typeface="+mn-lt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l="22221" t="8888" r="17778" b="11110"/>
          <a:stretch/>
        </p:blipFill>
        <p:spPr>
          <a:xfrm>
            <a:off x="10200805" y="1074581"/>
            <a:ext cx="1821305" cy="242840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599545" y="325073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РИФАМПІЦИН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2047407" y="491007"/>
            <a:ext cx="6916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СТРЕПТОМІЦИНУ СУЛЬФАТ  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4320" y="332413"/>
            <a:ext cx="1555750" cy="21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 l="26986" t="2221" r="25633" b="3333"/>
          <a:stretch/>
        </p:blipFill>
        <p:spPr>
          <a:xfrm>
            <a:off x="249836" y="332413"/>
            <a:ext cx="1055688" cy="256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/>
          <p:nvPr/>
        </p:nvSpPr>
        <p:spPr>
          <a:xfrm>
            <a:off x="1424755" y="1449676"/>
            <a:ext cx="874033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внутрішньом’язовому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введенні всмоктується швидко і діє приблизно 8 годин.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Звикання розвивається досить швидко.</a:t>
            </a:r>
            <a:endParaRPr/>
          </a:p>
          <a:p>
            <a:pPr marL="0" marR="0" lvl="0" indent="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зменшення токсичності призначають вітаміни групи В, С.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238084" y="3143248"/>
            <a:ext cx="11757285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період лікування необхідно контролювати функції слухового (шляхом проведення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калоричної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проби і аудіометрії) і вестибулярного апаратів.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Ранніми ознаками порушення функції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вестибуло-кохлеарного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апарату є зниження слуху на звуки високої частоти. При несвоєчасному припиненні застосування препарату може розвинутися глухота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/>
          <p:nvPr/>
        </p:nvSpPr>
        <p:spPr>
          <a:xfrm>
            <a:off x="158647" y="2893662"/>
            <a:ext cx="11432498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Препарат має бактеріостатичну активність до мікобактерій туберкульозу.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туберкулостатичною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активністю поступається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ізоніазиду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стрептоміцину, тому його комбінують з іншими активнішими протитуберкульозними препаратами (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ізоніазид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інші препарати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гідразиду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ізонікотинової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кислоти,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циклосерин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канаміцин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Комбінована терапія затримує розвиток звикання до препаратів та посилює дію протитуберкульозних препаратів.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великих дозах препарат чинить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антитиреоїдальну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дію.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Препарат приймають через півгодини чи годину після їди, запиваючи молоком або мінеральною водою.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2339167" y="777620"/>
            <a:ext cx="667686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ПАРА-АМІНОСАЛІЦИЛОВА КИСЛОТА (ПАСК)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l="24798" r="25842" b="7152"/>
          <a:stretch/>
        </p:blipFill>
        <p:spPr>
          <a:xfrm>
            <a:off x="595274" y="142852"/>
            <a:ext cx="1319133" cy="248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424" y="210590"/>
            <a:ext cx="1848631" cy="30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309522" y="285728"/>
            <a:ext cx="11257613" cy="214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Туберкульоз – інфекційна хвороба, що спричиняється мікобактеріями та найчастіше уражає легені, хоча можливий вплив і на всі інші органи людини. 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Основне джерело інфікування туберкульозом – хворий, що передає інфекцію повітряним, харчовим, контактним шляхами. </a:t>
            </a:r>
            <a:endParaRPr sz="2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861" y="2732582"/>
            <a:ext cx="4093357" cy="27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271" y="2707127"/>
            <a:ext cx="4422853" cy="276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/>
        </p:nvSpPr>
        <p:spPr>
          <a:xfrm>
            <a:off x="3622349" y="775332"/>
            <a:ext cx="3192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ІЗОНІАЗИД 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238084" y="2214554"/>
            <a:ext cx="11692328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Має високу бактеріостатичну активність по відношенню до мікобактерій туберкульозу. </a:t>
            </a:r>
            <a:endParaRPr sz="1600">
              <a:latin typeface="+mn-lt"/>
            </a:endParaRPr>
          </a:p>
          <a:p>
            <a:pPr lvl="0" algn="just"/>
            <a:r>
              <a:rPr lang="ru-RU" sz="1600" dirty="0" err="1">
                <a:latin typeface="+mn-lt"/>
              </a:rPr>
              <a:t>Механізм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його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пов’язаний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пригніченням</a:t>
            </a:r>
            <a:r>
              <a:rPr lang="ru-RU" sz="1600" dirty="0">
                <a:latin typeface="+mn-lt"/>
              </a:rPr>
              <a:t> синтезу </a:t>
            </a:r>
            <a:r>
              <a:rPr lang="ru-RU" sz="1600" dirty="0" err="1">
                <a:latin typeface="+mn-lt"/>
              </a:rPr>
              <a:t>міколієвих</a:t>
            </a:r>
            <a:r>
              <a:rPr lang="ru-RU" sz="1600" dirty="0">
                <a:latin typeface="+mn-lt"/>
              </a:rPr>
              <a:t> кислот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довгим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ланцюгом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є</a:t>
            </a:r>
            <a:r>
              <a:rPr lang="ru-RU" sz="1600" dirty="0">
                <a:latin typeface="+mn-lt"/>
              </a:rPr>
              <a:t> компонентами </a:t>
            </a:r>
            <a:r>
              <a:rPr lang="ru-RU" sz="1600" dirty="0" err="1">
                <a:latin typeface="+mn-lt"/>
              </a:rPr>
              <a:t>клітинної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оболонки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мікобактерій</a:t>
            </a:r>
            <a:r>
              <a:rPr lang="ru-RU" sz="1600" dirty="0">
                <a:latin typeface="+mn-lt"/>
              </a:rPr>
              <a:t>. Препарат </a:t>
            </a:r>
            <a:r>
              <a:rPr lang="ru-RU" sz="1600" dirty="0" err="1">
                <a:latin typeface="+mn-lt"/>
              </a:rPr>
              <a:t>затримує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ріст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мікобактерій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людини</a:t>
            </a:r>
            <a:r>
              <a:rPr lang="ru-RU" sz="1600" dirty="0">
                <a:latin typeface="+mn-lt"/>
              </a:rPr>
              <a:t> в </a:t>
            </a:r>
            <a:r>
              <a:rPr lang="ru-RU" sz="1600" dirty="0" err="1">
                <a:latin typeface="+mn-lt"/>
              </a:rPr>
              <a:t>концентрації</a:t>
            </a:r>
            <a:r>
              <a:rPr lang="ru-RU" sz="1600" dirty="0">
                <a:latin typeface="+mn-lt"/>
              </a:rPr>
              <a:t> 0,03 мкг/мл. На </a:t>
            </a:r>
            <a:r>
              <a:rPr lang="ru-RU" sz="1600" dirty="0" err="1">
                <a:latin typeface="+mn-lt"/>
              </a:rPr>
              <a:t>інші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поширені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збудники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інфекційних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захворювань</a:t>
            </a:r>
            <a:r>
              <a:rPr lang="ru-RU" sz="1600" dirty="0">
                <a:latin typeface="+mn-lt"/>
              </a:rPr>
              <a:t> препарат </a:t>
            </a:r>
            <a:r>
              <a:rPr lang="ru-RU" sz="1600" dirty="0" err="1">
                <a:latin typeface="+mn-lt"/>
              </a:rPr>
              <a:t>вираженого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хіміотерапевтичного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впливу</a:t>
            </a:r>
            <a:r>
              <a:rPr lang="ru-RU" sz="1600" dirty="0">
                <a:latin typeface="+mn-lt"/>
              </a:rPr>
              <a:t> не чинить. </a:t>
            </a:r>
          </a:p>
          <a:p>
            <a:pPr lvl="0" algn="just"/>
            <a:r>
              <a:rPr lang="ru-RU" sz="1600" dirty="0">
                <a:latin typeface="+mn-lt"/>
              </a:rPr>
              <a:t>У </a:t>
            </a:r>
            <a:r>
              <a:rPr lang="ru-RU" sz="1600" dirty="0" err="1">
                <a:latin typeface="+mn-lt"/>
              </a:rPr>
              <a:t>результаті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монотерапії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ізоніазидом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утворюються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стійкі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штами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мікобактерій</a:t>
            </a:r>
            <a:r>
              <a:rPr lang="ru-RU" sz="1600" dirty="0">
                <a:latin typeface="+mn-lt"/>
              </a:rPr>
              <a:t>, тому </a:t>
            </a:r>
            <a:r>
              <a:rPr lang="ru-RU" sz="1600" dirty="0" err="1">
                <a:latin typeface="+mn-lt"/>
              </a:rPr>
              <a:t>його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слід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застосовувати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комбінації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іншими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протитуберкульозними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засобами</a:t>
            </a:r>
            <a:r>
              <a:rPr lang="ru-RU" sz="1600" dirty="0">
                <a:latin typeface="+mn-lt"/>
              </a:rPr>
              <a:t> </a:t>
            </a:r>
          </a:p>
          <a:p>
            <a:pPr lvl="0" algn="just"/>
            <a:r>
              <a:rPr lang="ru-RU" sz="1600" b="1" dirty="0" err="1">
                <a:latin typeface="+mn-lt"/>
              </a:rPr>
              <a:t>Показання</a:t>
            </a:r>
            <a:r>
              <a:rPr lang="ru-RU" sz="1600" b="1" dirty="0">
                <a:latin typeface="+mn-lt"/>
              </a:rPr>
              <a:t>: </a:t>
            </a:r>
            <a:r>
              <a:rPr lang="ru-RU" sz="1600" dirty="0">
                <a:latin typeface="+mn-lt"/>
              </a:rPr>
              <a:t>у </a:t>
            </a:r>
            <a:r>
              <a:rPr lang="ru-RU" sz="1600" dirty="0" err="1">
                <a:latin typeface="+mn-lt"/>
              </a:rPr>
              <a:t>комбінації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3-4 </a:t>
            </a:r>
            <a:r>
              <a:rPr lang="ru-RU" sz="1600" dirty="0" err="1">
                <a:latin typeface="+mn-lt"/>
              </a:rPr>
              <a:t>іншими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протитуберкульозними</a:t>
            </a:r>
            <a:r>
              <a:rPr lang="ru-RU" sz="1600" dirty="0">
                <a:latin typeface="+mn-lt"/>
              </a:rPr>
              <a:t> препаратами − для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активного </a:t>
            </a:r>
            <a:r>
              <a:rPr lang="ru-RU" sz="1600" dirty="0" err="1">
                <a:latin typeface="+mn-lt"/>
              </a:rPr>
              <a:t>туберкульозу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усіх</a:t>
            </a:r>
            <a:r>
              <a:rPr lang="ru-RU" sz="1600" dirty="0">
                <a:latin typeface="+mn-lt"/>
              </a:rPr>
              <a:t> форм </a:t>
            </a:r>
            <a:r>
              <a:rPr lang="ru-RU" sz="1600" dirty="0" err="1">
                <a:latin typeface="+mn-lt"/>
              </a:rPr>
              <a:t>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локалізацій</a:t>
            </a:r>
            <a:r>
              <a:rPr lang="ru-RU" sz="1600" dirty="0">
                <a:latin typeface="+mn-lt"/>
              </a:rPr>
              <a:t>; </a:t>
            </a:r>
          </a:p>
          <a:p>
            <a:r>
              <a:rPr lang="ru-RU" sz="1600" dirty="0">
                <a:latin typeface="+mn-lt"/>
              </a:rPr>
              <a:t>як </a:t>
            </a:r>
            <a:r>
              <a:rPr lang="ru-RU" sz="1600" dirty="0" err="1">
                <a:latin typeface="+mn-lt"/>
              </a:rPr>
              <a:t>монотерапія</a:t>
            </a:r>
            <a:r>
              <a:rPr lang="ru-RU" sz="1600" dirty="0">
                <a:latin typeface="+mn-lt"/>
              </a:rPr>
              <a:t> − для </a:t>
            </a:r>
            <a:r>
              <a:rPr lang="ru-RU" sz="1600" dirty="0" err="1">
                <a:latin typeface="+mn-lt"/>
              </a:rPr>
              <a:t>лікування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латентної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туберкульозної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інфекції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профілактики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туберкульозу</a:t>
            </a:r>
            <a:r>
              <a:rPr lang="ru-RU" sz="1600" dirty="0">
                <a:latin typeface="+mn-lt"/>
              </a:rPr>
              <a:t> в </a:t>
            </a:r>
            <a:r>
              <a:rPr lang="ru-RU" sz="1600" dirty="0" err="1">
                <a:latin typeface="+mn-lt"/>
              </a:rPr>
              <a:t>осіб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були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або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є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близькому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контакті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хворими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туберкульоз</a:t>
            </a:r>
            <a:r>
              <a:rPr lang="ru-RU" sz="1600" dirty="0">
                <a:latin typeface="+mn-lt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При призначенні </a:t>
            </a:r>
            <a:r>
              <a:rPr lang="uk-UA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ізоніазиду</a:t>
            </a: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та інших препаратів похідних ГІНК слід враховувати, що в організмі різних хворих ці препарати </a:t>
            </a:r>
            <a:r>
              <a:rPr lang="uk-UA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інактивують</a:t>
            </a: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з різною швидкістю.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Ступінь інактивації визначається по вмісту активного ГІНК в крові і в сечі. Чим швидше препарат </a:t>
            </a:r>
            <a:r>
              <a:rPr lang="uk-UA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інактивується</a:t>
            </a: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тим більше його потребується для забезпечення </a:t>
            </a:r>
            <a:r>
              <a:rPr lang="uk-UA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туберкулостатичної</a:t>
            </a:r>
            <a:r>
              <a:rPr lang="uk-UA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концентрації в крові, тому хворі, в організмі яких відбувається швидка інактивація, призначають препарат в дещо більших дозах. </a:t>
            </a:r>
            <a:endParaRPr sz="1600">
              <a:latin typeface="+mn-lt"/>
            </a:endParaRPr>
          </a:p>
        </p:txBody>
      </p:sp>
      <p:pic>
        <p:nvPicPr>
          <p:cNvPr id="15362" name="Picture 2" descr="Ізоніазид-Дарниця таблетки по 300 мг №50 (10х5)"/>
          <p:cNvPicPr>
            <a:picLocks noChangeAspect="1" noChangeArrowheads="1"/>
          </p:cNvPicPr>
          <p:nvPr/>
        </p:nvPicPr>
        <p:blipFill>
          <a:blip r:embed="rId3"/>
          <a:srcRect t="26250" r="624" b="30625"/>
          <a:stretch>
            <a:fillRect/>
          </a:stretch>
        </p:blipFill>
        <p:spPr bwMode="auto">
          <a:xfrm>
            <a:off x="7667636" y="285728"/>
            <a:ext cx="3786214" cy="1643074"/>
          </a:xfrm>
          <a:prstGeom prst="rect">
            <a:avLst/>
          </a:prstGeom>
          <a:noFill/>
        </p:spPr>
      </p:pic>
      <p:pic>
        <p:nvPicPr>
          <p:cNvPr id="15364" name="Picture 4" descr="Ізоніазид таблетки по 200 мг №50 (10х5)"/>
          <p:cNvPicPr>
            <a:picLocks noChangeAspect="1" noChangeArrowheads="1"/>
          </p:cNvPicPr>
          <p:nvPr/>
        </p:nvPicPr>
        <p:blipFill>
          <a:blip r:embed="rId4"/>
          <a:srcRect t="33835" r="8380" b="22932"/>
          <a:stretch>
            <a:fillRect/>
          </a:stretch>
        </p:blipFill>
        <p:spPr bwMode="auto">
          <a:xfrm>
            <a:off x="309522" y="285728"/>
            <a:ext cx="307183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46" y="714356"/>
            <a:ext cx="1185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err="1">
                <a:latin typeface="+mn-lt"/>
              </a:rPr>
              <a:t>Одночасне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застосування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: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леводопою</a:t>
            </a:r>
            <a:r>
              <a:rPr lang="ru-RU" sz="1800" i="1" dirty="0">
                <a:latin typeface="+mn-lt"/>
              </a:rPr>
              <a:t> – </a:t>
            </a:r>
            <a:r>
              <a:rPr lang="ru-RU" sz="1800" dirty="0" err="1">
                <a:latin typeface="+mn-lt"/>
              </a:rPr>
              <a:t>зменшення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її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терапевтичного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ефекту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рифампіцином</a:t>
            </a:r>
            <a:r>
              <a:rPr lang="ru-RU" sz="1800" dirty="0">
                <a:latin typeface="+mn-lt"/>
              </a:rPr>
              <a:t> − </a:t>
            </a:r>
            <a:r>
              <a:rPr lang="ru-RU" sz="1800" dirty="0" err="1">
                <a:latin typeface="+mn-lt"/>
              </a:rPr>
              <a:t>підвищення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ризику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ураження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печінки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глюкокортикостероїдами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підвищується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метаболізм</a:t>
            </a:r>
            <a:r>
              <a:rPr lang="ru-RU" sz="1800" dirty="0">
                <a:latin typeface="+mn-lt"/>
              </a:rPr>
              <a:t> та </a:t>
            </a:r>
            <a:r>
              <a:rPr lang="ru-RU" sz="1800" dirty="0" err="1">
                <a:latin typeface="+mn-lt"/>
              </a:rPr>
              <a:t>елімінація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ітраконазолом</a:t>
            </a:r>
            <a:r>
              <a:rPr lang="ru-RU" sz="1800" dirty="0">
                <a:latin typeface="+mn-lt"/>
              </a:rPr>
              <a:t> − 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істотне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зниження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концентрації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сироватці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відсутність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терапевтичного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ефекту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Одночасне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застосування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рекомендується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кетоконазолом</a:t>
            </a:r>
            <a:r>
              <a:rPr lang="ru-RU" sz="1800" dirty="0">
                <a:latin typeface="+mn-lt"/>
              </a:rPr>
              <a:t> − 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зменшення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рівня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кетоконазолу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сироватці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: </a:t>
            </a:r>
            <a:r>
              <a:rPr lang="ru-RU" sz="1800" dirty="0" err="1">
                <a:latin typeface="+mn-lt"/>
              </a:rPr>
              <a:t>слід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контролювати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концентрацію</a:t>
            </a:r>
            <a:r>
              <a:rPr lang="ru-RU" sz="1800" dirty="0">
                <a:latin typeface="+mn-lt"/>
              </a:rPr>
              <a:t> препарату в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та у </a:t>
            </a:r>
            <a:r>
              <a:rPr lang="ru-RU" sz="1800" dirty="0" err="1">
                <a:latin typeface="+mn-lt"/>
              </a:rPr>
              <a:t>разі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необхідності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збільшити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дозування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ацетамінофеном</a:t>
            </a:r>
            <a:r>
              <a:rPr lang="ru-RU" sz="1800" i="1" dirty="0">
                <a:latin typeface="+mn-lt"/>
              </a:rPr>
              <a:t> − </a:t>
            </a:r>
            <a:r>
              <a:rPr lang="ru-RU" sz="1800" dirty="0" err="1">
                <a:latin typeface="+mn-lt"/>
              </a:rPr>
              <a:t>збільшує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токсичність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останнього</a:t>
            </a:r>
            <a:r>
              <a:rPr lang="ru-RU" sz="1800" dirty="0">
                <a:latin typeface="+mn-lt"/>
              </a:rPr>
              <a:t> за </a:t>
            </a:r>
            <a:r>
              <a:rPr lang="ru-RU" sz="1800" dirty="0" err="1">
                <a:latin typeface="+mn-lt"/>
              </a:rPr>
              <a:t>рахунок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генерації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накопичення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токсичних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метаболітів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печінці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може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призвести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серйозних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побічних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реакцій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теофіліном</a:t>
            </a:r>
            <a:r>
              <a:rPr lang="ru-RU" sz="1800" i="1" dirty="0">
                <a:latin typeface="+mn-lt"/>
              </a:rPr>
              <a:t> − </a:t>
            </a:r>
            <a:r>
              <a:rPr lang="ru-RU" sz="1800" dirty="0" err="1">
                <a:latin typeface="+mn-lt"/>
              </a:rPr>
              <a:t>зростає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теофіліну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плазмі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: </a:t>
            </a:r>
            <a:r>
              <a:rPr lang="ru-RU" sz="1800" dirty="0" err="1">
                <a:latin typeface="+mn-lt"/>
              </a:rPr>
              <a:t>потрібно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контролювати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рівень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теофіліну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відповідно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коригувати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дози</a:t>
            </a:r>
            <a:r>
              <a:rPr lang="ru-RU" sz="1800" dirty="0">
                <a:latin typeface="+mn-lt"/>
              </a:rPr>
              <a:t> препарату;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вальпроатом</a:t>
            </a:r>
            <a:r>
              <a:rPr lang="ru-RU" sz="1800" dirty="0">
                <a:latin typeface="+mn-lt"/>
              </a:rPr>
              <a:t> − </a:t>
            </a:r>
            <a:r>
              <a:rPr lang="ru-RU" sz="1800" dirty="0" err="1">
                <a:latin typeface="+mn-lt"/>
              </a:rPr>
              <a:t>зростає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вальпроату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плазмі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: </a:t>
            </a:r>
            <a:r>
              <a:rPr lang="ru-RU" sz="1800" dirty="0" err="1">
                <a:latin typeface="+mn-lt"/>
              </a:rPr>
              <a:t>дози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вальпроату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слід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коригувати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циклосерином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підвищений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ризик</a:t>
            </a:r>
            <a:r>
              <a:rPr lang="ru-RU" sz="1800" dirty="0">
                <a:latin typeface="+mn-lt"/>
              </a:rPr>
              <a:t> токсичного </a:t>
            </a:r>
            <a:r>
              <a:rPr lang="ru-RU" sz="1800" dirty="0" err="1">
                <a:latin typeface="+mn-lt"/>
              </a:rPr>
              <a:t>впливу</a:t>
            </a:r>
            <a:r>
              <a:rPr lang="ru-RU" sz="1800" dirty="0">
                <a:latin typeface="+mn-lt"/>
              </a:rPr>
              <a:t> на </a:t>
            </a:r>
            <a:r>
              <a:rPr lang="ru-RU" sz="1800" dirty="0" err="1">
                <a:latin typeface="+mn-lt"/>
              </a:rPr>
              <a:t>центральну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нервову</a:t>
            </a:r>
            <a:r>
              <a:rPr lang="ru-RU" sz="1800" dirty="0">
                <a:latin typeface="+mn-lt"/>
              </a:rPr>
              <a:t> систему (ЦНС);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етосуксимідом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пригнічення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метаболізму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етосуксиміду</a:t>
            </a:r>
            <a:r>
              <a:rPr lang="ru-RU" sz="1800" dirty="0">
                <a:latin typeface="+mn-lt"/>
              </a:rPr>
              <a:t> (</a:t>
            </a:r>
            <a:r>
              <a:rPr lang="ru-RU" sz="1800" dirty="0" err="1">
                <a:latin typeface="+mn-lt"/>
              </a:rPr>
              <a:t>підвищення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концентрації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плазмі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та </a:t>
            </a:r>
            <a:r>
              <a:rPr lang="ru-RU" sz="1800" dirty="0" err="1">
                <a:latin typeface="+mn-lt"/>
              </a:rPr>
              <a:t>ризик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токсичності</a:t>
            </a:r>
            <a:r>
              <a:rPr lang="ru-RU" sz="1800" dirty="0">
                <a:latin typeface="+mn-lt"/>
              </a:rPr>
              <a:t>);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вітаміном</a:t>
            </a:r>
            <a:r>
              <a:rPr lang="ru-RU" sz="1800" i="1" dirty="0">
                <a:latin typeface="+mn-lt"/>
              </a:rPr>
              <a:t> В</a:t>
            </a:r>
            <a:r>
              <a:rPr lang="ru-RU" sz="1800" i="1" baseline="-25000" dirty="0">
                <a:latin typeface="+mn-lt"/>
              </a:rPr>
              <a:t>6</a:t>
            </a:r>
            <a:r>
              <a:rPr lang="ru-RU" sz="1800" i="1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і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глутаміновою</a:t>
            </a:r>
            <a:r>
              <a:rPr lang="ru-RU" sz="1800" i="1" dirty="0">
                <a:latin typeface="+mn-lt"/>
              </a:rPr>
              <a:t> кислотою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знижується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імовірність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побічних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ефектів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;</a:t>
            </a:r>
          </a:p>
          <a:p>
            <a:pPr algn="just"/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дифеніном</a:t>
            </a:r>
            <a:r>
              <a:rPr lang="ru-RU" sz="1800" dirty="0">
                <a:latin typeface="+mn-lt"/>
              </a:rPr>
              <a:t> − </a:t>
            </a:r>
            <a:r>
              <a:rPr lang="ru-RU" sz="1800" dirty="0" err="1">
                <a:latin typeface="+mn-lt"/>
              </a:rPr>
              <a:t>посилюються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протиаритмічні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властивості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дифеніну</a:t>
            </a:r>
            <a:r>
              <a:rPr lang="ru-RU" sz="1800" dirty="0">
                <a:latin typeface="+mn-lt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44" y="14285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+mj-lt"/>
              </a:rPr>
              <a:t>ВЗАЄМОДІЯ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46" y="714356"/>
            <a:ext cx="11858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антацидними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засобами</a:t>
            </a:r>
            <a:r>
              <a:rPr lang="ru-RU" sz="1800" i="1" dirty="0">
                <a:latin typeface="+mn-lt"/>
              </a:rPr>
              <a:t> </a:t>
            </a:r>
            <a:r>
              <a:rPr lang="ru-RU" sz="1800" dirty="0">
                <a:latin typeface="+mn-lt"/>
              </a:rPr>
              <a:t>– </a:t>
            </a:r>
            <a:r>
              <a:rPr lang="ru-RU" sz="1800" dirty="0" err="1">
                <a:latin typeface="+mn-lt"/>
              </a:rPr>
              <a:t>зменшення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абсорбції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 (</a:t>
            </a:r>
            <a:r>
              <a:rPr lang="ru-RU" sz="1800" dirty="0" err="1">
                <a:latin typeface="+mn-lt"/>
              </a:rPr>
              <a:t>інтервал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між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їх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прийомом</a:t>
            </a:r>
            <a:r>
              <a:rPr lang="ru-RU" sz="1800" dirty="0">
                <a:latin typeface="+mn-lt"/>
              </a:rPr>
              <a:t> повинен </a:t>
            </a:r>
            <a:r>
              <a:rPr lang="ru-RU" sz="1800" dirty="0" err="1">
                <a:latin typeface="+mn-lt"/>
              </a:rPr>
              <a:t>становити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менше</a:t>
            </a:r>
            <a:r>
              <a:rPr lang="ru-RU" sz="1800" dirty="0">
                <a:latin typeface="+mn-lt"/>
              </a:rPr>
              <a:t> 1 </a:t>
            </a:r>
            <a:r>
              <a:rPr lang="ru-RU" sz="1800" dirty="0" err="1">
                <a:latin typeface="+mn-lt"/>
              </a:rPr>
              <a:t>години</a:t>
            </a:r>
            <a:r>
              <a:rPr lang="ru-RU" sz="1800" dirty="0">
                <a:latin typeface="+mn-lt"/>
              </a:rPr>
              <a:t>);</a:t>
            </a:r>
          </a:p>
          <a:p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непрямими</a:t>
            </a:r>
            <a:r>
              <a:rPr lang="ru-RU" sz="1800" i="1" dirty="0">
                <a:latin typeface="+mn-lt"/>
              </a:rPr>
              <a:t> антикоагулянтами, </a:t>
            </a:r>
            <a:r>
              <a:rPr lang="ru-RU" sz="1800" i="1" dirty="0" err="1">
                <a:latin typeface="+mn-lt"/>
              </a:rPr>
              <a:t>інгібіторами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моноамінооксидази</a:t>
            </a:r>
            <a:r>
              <a:rPr lang="ru-RU" sz="1800" i="1" dirty="0">
                <a:latin typeface="+mn-lt"/>
              </a:rPr>
              <a:t> (МАО)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ізоніазид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потенціює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ефекти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даних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препаратів</a:t>
            </a:r>
            <a:r>
              <a:rPr lang="ru-RU" sz="1800" dirty="0">
                <a:latin typeface="+mn-lt"/>
              </a:rPr>
              <a:t> (у т.ч. </a:t>
            </a:r>
            <a:r>
              <a:rPr lang="ru-RU" sz="1800" dirty="0" err="1">
                <a:latin typeface="+mn-lt"/>
              </a:rPr>
              <a:t>токсичні</a:t>
            </a:r>
            <a:r>
              <a:rPr lang="ru-RU" sz="1800" dirty="0">
                <a:latin typeface="+mn-lt"/>
              </a:rPr>
              <a:t>);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фенобарбіталом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посилення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гепатотоксичності</a:t>
            </a:r>
            <a:r>
              <a:rPr lang="ru-RU" sz="1800" dirty="0">
                <a:latin typeface="+mn-lt"/>
              </a:rPr>
              <a:t>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аміназином</a:t>
            </a:r>
            <a:r>
              <a:rPr lang="ru-RU" sz="1800" i="1" dirty="0">
                <a:latin typeface="+mn-lt"/>
              </a:rPr>
              <a:t> – 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погіршення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метаболізму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. Стан </a:t>
            </a:r>
            <a:r>
              <a:rPr lang="ru-RU" sz="1800" dirty="0" err="1">
                <a:latin typeface="+mn-lt"/>
              </a:rPr>
              <a:t>пацієнтів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слід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контролювати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щодо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токсичної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боку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галоперидолом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підвищення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плазмового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рівня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галоперидолу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Необхідно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коригувати</a:t>
            </a:r>
            <a:r>
              <a:rPr lang="ru-RU" sz="1800" dirty="0">
                <a:latin typeface="+mn-lt"/>
              </a:rPr>
              <a:t> дозу </a:t>
            </a:r>
            <a:r>
              <a:rPr lang="ru-RU" sz="1800" dirty="0" err="1">
                <a:latin typeface="+mn-lt"/>
              </a:rPr>
              <a:t>галоперидолу</a:t>
            </a:r>
            <a:r>
              <a:rPr lang="ru-RU" sz="1800" dirty="0">
                <a:latin typeface="+mn-lt"/>
              </a:rPr>
              <a:t>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антикоагулянтами (кумарин- </a:t>
            </a:r>
            <a:r>
              <a:rPr lang="ru-RU" sz="1800" i="1" dirty="0" err="1">
                <a:latin typeface="+mn-lt"/>
              </a:rPr>
              <a:t>або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індандіонпохідні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наприклад</a:t>
            </a:r>
            <a:r>
              <a:rPr lang="ru-RU" sz="1800" i="1" dirty="0">
                <a:latin typeface="+mn-lt"/>
              </a:rPr>
              <a:t> </a:t>
            </a:r>
            <a:r>
              <a:rPr lang="ru-RU" sz="1800" i="1" dirty="0" err="1">
                <a:latin typeface="+mn-lt"/>
              </a:rPr>
              <a:t>варфарин</a:t>
            </a:r>
            <a:r>
              <a:rPr lang="ru-RU" sz="1800" i="1" dirty="0">
                <a:latin typeface="+mn-lt"/>
              </a:rPr>
              <a:t>)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пригнічення</a:t>
            </a:r>
            <a:r>
              <a:rPr lang="ru-RU" sz="1800" dirty="0">
                <a:latin typeface="+mn-lt"/>
              </a:rPr>
              <a:t> ферментативного </a:t>
            </a:r>
            <a:r>
              <a:rPr lang="ru-RU" sz="1800" dirty="0" err="1">
                <a:latin typeface="+mn-lt"/>
              </a:rPr>
              <a:t>метаболізму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антикоагулянтів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призводить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збільшення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концентрації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плазмі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підвищеним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ризиком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кровотечі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Слід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ретельно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контролювати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протромбіновий</a:t>
            </a:r>
            <a:r>
              <a:rPr lang="ru-RU" sz="1800" dirty="0">
                <a:latin typeface="+mn-lt"/>
              </a:rPr>
              <a:t> час;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прокаїнамідом</a:t>
            </a:r>
            <a:r>
              <a:rPr lang="ru-RU" sz="1800" dirty="0">
                <a:latin typeface="+mn-lt"/>
              </a:rPr>
              <a:t> – </a:t>
            </a:r>
            <a:r>
              <a:rPr lang="ru-RU" sz="1800" dirty="0" err="1">
                <a:latin typeface="+mn-lt"/>
              </a:rPr>
              <a:t>збільшується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плазмова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концентрація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Необхідний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моніторинг</a:t>
            </a:r>
            <a:r>
              <a:rPr lang="ru-RU" sz="1800" dirty="0">
                <a:latin typeface="+mn-lt"/>
              </a:rPr>
              <a:t> стану </a:t>
            </a:r>
            <a:r>
              <a:rPr lang="ru-RU" sz="1800" dirty="0" err="1">
                <a:latin typeface="+mn-lt"/>
              </a:rPr>
              <a:t>пацієнтів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щодо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токсичної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боку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;</a:t>
            </a:r>
          </a:p>
          <a:p>
            <a:r>
              <a:rPr lang="ru-RU" sz="1800" i="1" dirty="0" err="1">
                <a:latin typeface="+mn-lt"/>
              </a:rPr>
              <a:t>з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гідроксидом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алюмінію</a:t>
            </a:r>
            <a:r>
              <a:rPr lang="ru-RU" sz="1800" i="1" dirty="0">
                <a:latin typeface="+mn-lt"/>
              </a:rPr>
              <a:t> –</a:t>
            </a:r>
            <a:r>
              <a:rPr lang="ru-RU" sz="1800" dirty="0">
                <a:latin typeface="+mn-lt"/>
              </a:rPr>
              <a:t> </a:t>
            </a:r>
            <a:r>
              <a:rPr lang="ru-RU" sz="1800" dirty="0" err="1">
                <a:latin typeface="+mn-lt"/>
              </a:rPr>
              <a:t>погіршується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всмоктування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ізоніазиду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Під</a:t>
            </a:r>
            <a:r>
              <a:rPr lang="ru-RU" sz="1800" dirty="0">
                <a:latin typeface="+mn-lt"/>
              </a:rPr>
              <a:t> час </a:t>
            </a:r>
            <a:r>
              <a:rPr lang="ru-RU" sz="1800" dirty="0" err="1">
                <a:latin typeface="+mn-lt"/>
              </a:rPr>
              <a:t>терапії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ізоніазидом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необхідно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застосовувати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кислотопригнічувальні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лікарські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засоби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або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антациди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містять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гідроксид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алюмінію</a:t>
            </a:r>
            <a:r>
              <a:rPr lang="ru-RU" sz="1800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44" y="14285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+mj-lt"/>
              </a:rPr>
              <a:t>ВЗАЄМОДІЯ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/>
        </p:nvSpPr>
        <p:spPr>
          <a:xfrm>
            <a:off x="4024298" y="500042"/>
            <a:ext cx="3192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ЦИКЛОСЕРИН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/>
          <p:nvPr/>
        </p:nvSpPr>
        <p:spPr>
          <a:xfrm>
            <a:off x="309522" y="2428868"/>
            <a:ext cx="11501518" cy="364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000" dirty="0" err="1">
                <a:latin typeface="+mn-lt"/>
              </a:rPr>
              <a:t>Циклосерин</a:t>
            </a:r>
            <a:r>
              <a:rPr lang="ru-RU" sz="2000" dirty="0">
                <a:latin typeface="+mn-lt"/>
              </a:rPr>
              <a:t> чинить </a:t>
            </a:r>
            <a:r>
              <a:rPr lang="ru-RU" sz="2000" dirty="0" err="1">
                <a:latin typeface="+mn-lt"/>
              </a:rPr>
              <a:t>бактеріостатичну</a:t>
            </a:r>
            <a:r>
              <a:rPr lang="ru-RU" sz="2000" dirty="0">
                <a:latin typeface="+mn-lt"/>
              </a:rPr>
              <a:t> та </a:t>
            </a:r>
            <a:r>
              <a:rPr lang="ru-RU" sz="2000" dirty="0" err="1">
                <a:latin typeface="+mn-lt"/>
              </a:rPr>
              <a:t>бактерицидну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дію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залежно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від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концентрації</a:t>
            </a:r>
            <a:r>
              <a:rPr lang="ru-RU" sz="2000" dirty="0">
                <a:latin typeface="+mn-lt"/>
              </a:rPr>
              <a:t> препарату в </a:t>
            </a:r>
            <a:r>
              <a:rPr lang="ru-RU" sz="2000" dirty="0" err="1">
                <a:latin typeface="+mn-lt"/>
              </a:rPr>
              <a:t>місці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запалення</a:t>
            </a:r>
            <a:r>
              <a:rPr lang="ru-RU" sz="2000" dirty="0">
                <a:latin typeface="+mn-lt"/>
              </a:rPr>
              <a:t> та </a:t>
            </a:r>
            <a:r>
              <a:rPr lang="ru-RU" sz="2000" dirty="0" err="1">
                <a:latin typeface="+mn-lt"/>
              </a:rPr>
              <a:t>чутливості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мікроорганізмів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Діє на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позаклітинно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і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внутрішньоклітинно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розміщені мікобактерії. </a:t>
            </a:r>
            <a:endParaRPr lang="ru-RU" sz="2000" dirty="0">
              <a:latin typeface="+mn-lt"/>
            </a:endParaRPr>
          </a:p>
          <a:p>
            <a:pPr lvl="0" algn="just"/>
            <a:r>
              <a:rPr lang="ru-RU" sz="2000" dirty="0" err="1">
                <a:latin typeface="+mn-lt"/>
              </a:rPr>
              <a:t>Механізм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полягає</a:t>
            </a:r>
            <a:r>
              <a:rPr lang="ru-RU" sz="2000" dirty="0">
                <a:latin typeface="+mn-lt"/>
              </a:rPr>
              <a:t> в </a:t>
            </a:r>
            <a:r>
              <a:rPr lang="ru-RU" sz="2000" dirty="0" err="1">
                <a:latin typeface="+mn-lt"/>
              </a:rPr>
              <a:t>інгібуванні</a:t>
            </a:r>
            <a:r>
              <a:rPr lang="ru-RU" sz="2000" dirty="0">
                <a:latin typeface="+mn-lt"/>
              </a:rPr>
              <a:t> синтезу </a:t>
            </a:r>
            <a:r>
              <a:rPr lang="ru-RU" sz="2000" dirty="0" err="1">
                <a:latin typeface="+mn-lt"/>
              </a:rPr>
              <a:t>клітинної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стінки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чутливих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штамів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грампозитивних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грамнегативних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бактерій</a:t>
            </a:r>
            <a:r>
              <a:rPr lang="ru-RU" sz="2000" dirty="0">
                <a:latin typeface="+mn-lt"/>
              </a:rPr>
              <a:t> та </a:t>
            </a:r>
            <a:r>
              <a:rPr lang="en-US" sz="2000" i="1" dirty="0">
                <a:latin typeface="+mn-lt"/>
              </a:rPr>
              <a:t>Mycobacterium tuberculosis</a:t>
            </a:r>
            <a:r>
              <a:rPr lang="en-US" sz="2000" dirty="0">
                <a:latin typeface="+mn-lt"/>
              </a:rPr>
              <a:t>. </a:t>
            </a:r>
            <a:endParaRPr lang="uk-UA" sz="2000" dirty="0">
              <a:latin typeface="+mn-lt"/>
            </a:endParaRPr>
          </a:p>
          <a:p>
            <a:pPr lvl="0" algn="just"/>
            <a:r>
              <a:rPr lang="ru-RU" sz="2000" dirty="0" err="1">
                <a:latin typeface="+mn-lt"/>
              </a:rPr>
              <a:t>Циклосерин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слід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застосовувати</a:t>
            </a:r>
            <a:r>
              <a:rPr lang="ru-RU" sz="2000" dirty="0">
                <a:latin typeface="+mn-lt"/>
              </a:rPr>
              <a:t> у </a:t>
            </a:r>
            <a:r>
              <a:rPr lang="ru-RU" sz="2000" dirty="0" err="1">
                <a:latin typeface="+mn-lt"/>
              </a:rPr>
              <a:t>комбінації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іншими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протитуберкульозними</a:t>
            </a:r>
            <a:r>
              <a:rPr lang="ru-RU" sz="2000" dirty="0">
                <a:latin typeface="+mn-lt"/>
              </a:rPr>
              <a:t> препаратами. </a:t>
            </a:r>
          </a:p>
          <a:p>
            <a:pPr lvl="0" algn="just"/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Поступається по активності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рифампіцину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стрептоміцину.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Застосування його разом з алкоголем і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етіонамідом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збільшує ризик судомних нападів;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етіонамідом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та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ізоніазидом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– ризик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нейротоксичності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 l="11064" t="13190" r="10597" b="22460"/>
          <a:stretch/>
        </p:blipFill>
        <p:spPr>
          <a:xfrm>
            <a:off x="452398" y="357166"/>
            <a:ext cx="214314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s://compendium.com.ua/img/act/cycloserinu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8577" y="285729"/>
            <a:ext cx="167471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/>
        </p:nvSpPr>
        <p:spPr>
          <a:xfrm>
            <a:off x="2524100" y="142852"/>
            <a:ext cx="66437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КАПРЕОМІЦИНУ СУЛЬФАТ 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380960" y="714356"/>
            <a:ext cx="1121576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000" dirty="0" err="1">
                <a:latin typeface="+mn-lt"/>
              </a:rPr>
              <a:t>Інгібує</a:t>
            </a:r>
            <a:r>
              <a:rPr lang="ru-RU" sz="2000" dirty="0">
                <a:latin typeface="+mn-lt"/>
              </a:rPr>
              <a:t> синтез </a:t>
            </a:r>
            <a:r>
              <a:rPr lang="ru-RU" sz="2000" dirty="0" err="1">
                <a:latin typeface="+mn-lt"/>
              </a:rPr>
              <a:t>білка</a:t>
            </a:r>
            <a:r>
              <a:rPr lang="ru-RU" sz="2000" dirty="0">
                <a:latin typeface="+mn-lt"/>
              </a:rPr>
              <a:t> у </a:t>
            </a:r>
            <a:r>
              <a:rPr lang="ru-RU" sz="2000" dirty="0" err="1">
                <a:latin typeface="+mn-lt"/>
              </a:rPr>
              <a:t>бактеріальній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клітині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виявляє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бактеріостатичну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дію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 err="1">
                <a:latin typeface="+mn-lt"/>
              </a:rPr>
              <a:t>Вибірково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активний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відносно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мікобактерій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туберкульозу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локалізуються</a:t>
            </a:r>
            <a:r>
              <a:rPr lang="ru-RU" sz="2000" dirty="0">
                <a:latin typeface="+mn-lt"/>
              </a:rPr>
              <a:t> поза-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усередині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клітини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ru-RU" sz="2000" dirty="0">
                <a:latin typeface="+mn-lt"/>
              </a:rPr>
              <a:t>При </a:t>
            </a:r>
            <a:r>
              <a:rPr lang="ru-RU" sz="2000" dirty="0" err="1">
                <a:latin typeface="+mn-lt"/>
              </a:rPr>
              <a:t>монотерапії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швидко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спричинює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появу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резистентних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штамів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характеризується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наявністю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перехресної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стійкості</a:t>
            </a:r>
            <a:r>
              <a:rPr lang="ru-RU" sz="2000" dirty="0">
                <a:latin typeface="+mn-lt"/>
              </a:rPr>
              <a:t> до </a:t>
            </a:r>
            <a:r>
              <a:rPr lang="ru-RU" sz="2000" dirty="0" err="1">
                <a:latin typeface="+mn-lt"/>
              </a:rPr>
              <a:t>канаміцину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ru-RU" sz="2000" dirty="0" err="1">
                <a:latin typeface="+mn-lt"/>
              </a:rPr>
              <a:t>Виявляє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тератогенну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дію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аномалії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кістяка</a:t>
            </a:r>
            <a:r>
              <a:rPr lang="ru-RU" sz="2000" dirty="0">
                <a:latin typeface="+mn-lt"/>
              </a:rPr>
              <a:t>) </a:t>
            </a:r>
            <a:r>
              <a:rPr lang="ru-RU" sz="2000" dirty="0" err="1">
                <a:latin typeface="+mn-lt"/>
              </a:rPr>
              <a:t>під</a:t>
            </a:r>
            <a:r>
              <a:rPr lang="ru-RU" sz="2000" dirty="0">
                <a:latin typeface="+mn-lt"/>
              </a:rPr>
              <a:t> час </a:t>
            </a:r>
            <a:r>
              <a:rPr lang="ru-RU" sz="2000" dirty="0" err="1">
                <a:latin typeface="+mn-lt"/>
              </a:rPr>
              <a:t>експериментів</a:t>
            </a:r>
            <a:r>
              <a:rPr lang="ru-RU" sz="2000" dirty="0">
                <a:latin typeface="+mn-lt"/>
              </a:rPr>
              <a:t> на </a:t>
            </a:r>
            <a:r>
              <a:rPr lang="ru-RU" sz="2000" dirty="0" err="1">
                <a:latin typeface="+mn-lt"/>
              </a:rPr>
              <a:t>пацюках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Використовують тільки в/м для лікування легеневих форм туберкульозу у випадку неефективності або поганої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переносимості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препаратів І ряду. </a:t>
            </a:r>
          </a:p>
          <a:p>
            <a:pPr lvl="0" algn="just"/>
            <a:r>
              <a:rPr lang="ru-RU" sz="2000" b="1" dirty="0" err="1">
                <a:latin typeface="+mn-lt"/>
              </a:rPr>
              <a:t>Побічна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дія</a:t>
            </a:r>
            <a:r>
              <a:rPr lang="ru-RU" sz="2000" b="1" dirty="0">
                <a:latin typeface="+mn-lt"/>
              </a:rPr>
              <a:t>. </a:t>
            </a:r>
            <a:r>
              <a:rPr lang="ru-RU" sz="2000" dirty="0">
                <a:latin typeface="+mn-lt"/>
              </a:rPr>
              <a:t>З боку </a:t>
            </a:r>
            <a:r>
              <a:rPr lang="ru-RU" sz="2000" dirty="0" err="1">
                <a:latin typeface="+mn-lt"/>
              </a:rPr>
              <a:t>сечостатевої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системи</a:t>
            </a:r>
            <a:r>
              <a:rPr lang="ru-RU" sz="2000" dirty="0">
                <a:latin typeface="+mn-lt"/>
              </a:rPr>
              <a:t>: нефро </a:t>
            </a:r>
            <a:r>
              <a:rPr lang="ru-RU" sz="2000" dirty="0" err="1">
                <a:latin typeface="+mn-lt"/>
              </a:rPr>
              <a:t>токсичність</a:t>
            </a:r>
            <a:r>
              <a:rPr lang="ru-RU" sz="2000" dirty="0">
                <a:latin typeface="+mn-lt"/>
              </a:rPr>
              <a:t> -</a:t>
            </a:r>
            <a:r>
              <a:rPr lang="ru-RU" sz="2000" dirty="0" err="1">
                <a:latin typeface="+mn-lt"/>
              </a:rPr>
              <a:t>токсичний</a:t>
            </a:r>
            <a:r>
              <a:rPr lang="ru-RU" sz="2000" dirty="0">
                <a:latin typeface="+mn-lt"/>
              </a:rPr>
              <a:t> нефрит, </a:t>
            </a:r>
            <a:r>
              <a:rPr lang="ru-RU" sz="2000" dirty="0" err="1">
                <a:latin typeface="+mn-lt"/>
              </a:rPr>
              <a:t>ушкодження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нирок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</a:t>
            </a:r>
            <a:r>
              <a:rPr lang="ru-RU" sz="2000" dirty="0">
                <a:latin typeface="+mn-lt"/>
              </a:rPr>
              <a:t> некрозом </a:t>
            </a:r>
            <a:r>
              <a:rPr lang="ru-RU" sz="2000" dirty="0" err="1">
                <a:latin typeface="+mn-lt"/>
              </a:rPr>
              <a:t>канальців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дизурія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збільшення</a:t>
            </a:r>
            <a:r>
              <a:rPr lang="ru-RU" sz="2000" dirty="0">
                <a:latin typeface="+mn-lt"/>
              </a:rPr>
              <a:t>/</a:t>
            </a:r>
            <a:r>
              <a:rPr lang="ru-RU" sz="2000" dirty="0" err="1">
                <a:latin typeface="+mn-lt"/>
              </a:rPr>
              <a:t>зменшення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частоти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сечовипускання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або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кількості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сечі</a:t>
            </a:r>
            <a:r>
              <a:rPr lang="ru-RU" sz="2000" dirty="0">
                <a:latin typeface="+mn-lt"/>
              </a:rPr>
              <a:t>), </a:t>
            </a:r>
            <a:r>
              <a:rPr lang="ru-RU" sz="2000" dirty="0" err="1">
                <a:latin typeface="+mn-lt"/>
              </a:rPr>
              <a:t>ниркова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недостатність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підвищення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рівня</a:t>
            </a:r>
            <a:r>
              <a:rPr lang="ru-RU" sz="2000" dirty="0">
                <a:latin typeface="+mn-lt"/>
              </a:rPr>
              <a:t> азоту </a:t>
            </a:r>
            <a:r>
              <a:rPr lang="ru-RU" sz="2000" dirty="0" err="1">
                <a:latin typeface="+mn-lt"/>
              </a:rPr>
              <a:t>сечовини</a:t>
            </a:r>
            <a:r>
              <a:rPr lang="ru-RU" sz="2000" dirty="0">
                <a:latin typeface="+mn-lt"/>
              </a:rPr>
              <a:t> в </a:t>
            </a:r>
            <a:r>
              <a:rPr lang="ru-RU" sz="2000" dirty="0" err="1">
                <a:latin typeface="+mn-lt"/>
              </a:rPr>
              <a:t>крові</a:t>
            </a:r>
            <a:r>
              <a:rPr lang="ru-RU" sz="2000" dirty="0">
                <a:latin typeface="+mn-lt"/>
              </a:rPr>
              <a:t>.</a:t>
            </a:r>
          </a:p>
          <a:p>
            <a:pPr lvl="0" algn="just"/>
            <a:r>
              <a:rPr lang="ru-RU" sz="2000" b="1" dirty="0" err="1">
                <a:latin typeface="+mn-lt"/>
              </a:rPr>
              <a:t>Особливості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застосування</a:t>
            </a:r>
            <a:r>
              <a:rPr lang="ru-RU" sz="2000" b="1" dirty="0">
                <a:latin typeface="+mn-lt"/>
              </a:rPr>
              <a:t>. </a:t>
            </a:r>
            <a:r>
              <a:rPr lang="ru-RU" sz="2000" dirty="0">
                <a:latin typeface="+mn-lt"/>
              </a:rPr>
              <a:t>До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під</a:t>
            </a:r>
            <a:r>
              <a:rPr lang="ru-RU" sz="2000" dirty="0">
                <a:latin typeface="+mn-lt"/>
              </a:rPr>
              <a:t> час </a:t>
            </a:r>
            <a:r>
              <a:rPr lang="ru-RU" sz="2000" dirty="0" err="1">
                <a:latin typeface="+mn-lt"/>
              </a:rPr>
              <a:t>лікування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необхідно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періодично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проводити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аудіометрію</a:t>
            </a:r>
            <a:r>
              <a:rPr lang="ru-RU" sz="2000" dirty="0">
                <a:latin typeface="+mn-lt"/>
              </a:rPr>
              <a:t> (1-2 рази на </a:t>
            </a:r>
            <a:r>
              <a:rPr lang="ru-RU" sz="2000" dirty="0" err="1">
                <a:latin typeface="+mn-lt"/>
              </a:rPr>
              <a:t>тиждень</a:t>
            </a:r>
            <a:r>
              <a:rPr lang="ru-RU" sz="2000" dirty="0">
                <a:latin typeface="+mn-lt"/>
              </a:rPr>
              <a:t>) для </a:t>
            </a:r>
            <a:r>
              <a:rPr lang="ru-RU" sz="2000" dirty="0" err="1">
                <a:latin typeface="+mn-lt"/>
              </a:rPr>
              <a:t>діагностики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порушення</a:t>
            </a:r>
            <a:r>
              <a:rPr lang="ru-RU" sz="2000" dirty="0">
                <a:latin typeface="+mn-lt"/>
              </a:rPr>
              <a:t> слуху </a:t>
            </a:r>
            <a:r>
              <a:rPr lang="ru-RU" sz="2000" dirty="0" err="1">
                <a:latin typeface="+mn-lt"/>
              </a:rPr>
              <a:t>нависоких</a:t>
            </a:r>
            <a:r>
              <a:rPr lang="ru-RU" sz="2000" dirty="0">
                <a:latin typeface="+mn-lt"/>
              </a:rPr>
              <a:t> частотах, </a:t>
            </a:r>
            <a:r>
              <a:rPr lang="ru-RU" sz="2000" dirty="0" err="1">
                <a:latin typeface="+mn-lt"/>
              </a:rPr>
              <a:t>визначення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показників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функції</a:t>
            </a:r>
            <a:r>
              <a:rPr lang="ru-RU" sz="2000" dirty="0">
                <a:latin typeface="+mn-lt"/>
              </a:rPr>
              <a:t> вестибулярного </a:t>
            </a:r>
            <a:r>
              <a:rPr lang="ru-RU" sz="2000" dirty="0" err="1">
                <a:latin typeface="+mn-lt"/>
              </a:rPr>
              <a:t>апарату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нирок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щотижня</a:t>
            </a:r>
            <a:r>
              <a:rPr lang="ru-RU" sz="2000" dirty="0">
                <a:latin typeface="+mn-lt"/>
              </a:rPr>
              <a:t>)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печінки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рівня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калію</a:t>
            </a:r>
            <a:r>
              <a:rPr lang="ru-RU" sz="2000" dirty="0">
                <a:latin typeface="+mn-lt"/>
              </a:rPr>
              <a:t> в </a:t>
            </a:r>
            <a:r>
              <a:rPr lang="ru-RU" sz="2000" dirty="0" err="1">
                <a:latin typeface="+mn-lt"/>
              </a:rPr>
              <a:t>сироватці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крові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щомісяця</a:t>
            </a:r>
            <a:r>
              <a:rPr lang="ru-RU" sz="2000" dirty="0">
                <a:latin typeface="+mn-lt"/>
              </a:rPr>
              <a:t>).</a:t>
            </a:r>
            <a:endParaRPr lang="uk-UA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/>
        </p:nvSpPr>
        <p:spPr>
          <a:xfrm>
            <a:off x="3524232" y="142852"/>
            <a:ext cx="3948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ЕТІОНАМІД 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309522" y="785794"/>
            <a:ext cx="11572956" cy="528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000" dirty="0" err="1">
                <a:latin typeface="+mn-lt"/>
              </a:rPr>
              <a:t>відомо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етионамід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пригнічує</a:t>
            </a:r>
            <a:r>
              <a:rPr lang="ru-RU" sz="2000" dirty="0">
                <a:latin typeface="+mn-lt"/>
              </a:rPr>
              <a:t> синтез </a:t>
            </a:r>
            <a:r>
              <a:rPr lang="ru-RU" sz="2000" dirty="0" err="1">
                <a:latin typeface="+mn-lt"/>
              </a:rPr>
              <a:t>білків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мікобактерій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ru-RU" sz="2000" dirty="0" err="1">
                <a:latin typeface="+mn-lt"/>
              </a:rPr>
              <a:t>Має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бактеріостатичну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дію</a:t>
            </a:r>
            <a:r>
              <a:rPr lang="ru-RU" sz="2000" dirty="0">
                <a:latin typeface="+mn-lt"/>
              </a:rPr>
              <a:t> на </a:t>
            </a:r>
            <a:r>
              <a:rPr lang="en-US" sz="2000" dirty="0">
                <a:latin typeface="+mn-lt"/>
              </a:rPr>
              <a:t>M. Tuberculosis. </a:t>
            </a:r>
            <a:endParaRPr lang="uk-UA" sz="2000" dirty="0">
              <a:latin typeface="+mn-lt"/>
            </a:endParaRPr>
          </a:p>
          <a:p>
            <a:pPr lvl="0" algn="just"/>
            <a:r>
              <a:rPr lang="ru-RU" sz="2000" dirty="0" err="1">
                <a:latin typeface="+mn-lt"/>
              </a:rPr>
              <a:t>Посилює</a:t>
            </a:r>
            <a:r>
              <a:rPr lang="ru-RU" sz="2000" dirty="0">
                <a:latin typeface="+mn-lt"/>
              </a:rPr>
              <a:t> фагоцитоз у </a:t>
            </a:r>
            <a:r>
              <a:rPr lang="ru-RU" sz="2000" dirty="0" err="1">
                <a:latin typeface="+mn-lt"/>
              </a:rPr>
              <a:t>місці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туберкульозного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запалення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приводить до </a:t>
            </a:r>
            <a:r>
              <a:rPr lang="ru-RU" sz="2000" dirty="0" err="1">
                <a:latin typeface="+mn-lt"/>
              </a:rPr>
              <a:t>його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розсмоктування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ru-RU" sz="2000" dirty="0">
                <a:latin typeface="+mn-lt"/>
              </a:rPr>
              <a:t>У </a:t>
            </a:r>
            <a:r>
              <a:rPr lang="ru-RU" sz="2000" dirty="0" err="1">
                <a:latin typeface="+mn-lt"/>
              </a:rPr>
              <a:t>процесі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лікування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туберкулостатична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активність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етионаміду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зменшується</a:t>
            </a:r>
            <a:r>
              <a:rPr lang="ru-RU" sz="2000" dirty="0">
                <a:latin typeface="+mn-lt"/>
              </a:rPr>
              <a:t>. </a:t>
            </a:r>
          </a:p>
          <a:p>
            <a:pPr lvl="0" algn="just"/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Активний по відношенню атипових форм мікобактерій, стійких до інших препаратів.</a:t>
            </a:r>
            <a:endParaRPr sz="2000">
              <a:latin typeface="+mn-lt"/>
            </a:endParaRPr>
          </a:p>
          <a:p>
            <a:pPr lvl="0" algn="just"/>
            <a:r>
              <a:rPr lang="ru-RU" sz="2000" dirty="0" err="1">
                <a:latin typeface="+mn-lt"/>
              </a:rPr>
              <a:t>Показання</a:t>
            </a:r>
            <a:r>
              <a:rPr lang="ru-RU" sz="2000" dirty="0">
                <a:latin typeface="+mn-lt"/>
              </a:rPr>
              <a:t>: </a:t>
            </a:r>
          </a:p>
          <a:p>
            <a:pPr lvl="0" algn="just"/>
            <a:r>
              <a:rPr lang="ru-RU" sz="2000" dirty="0" err="1">
                <a:latin typeface="+mn-lt"/>
              </a:rPr>
              <a:t>Туберкульоз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легеневої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і</a:t>
            </a:r>
            <a:r>
              <a:rPr lang="ru-RU" sz="2000" dirty="0">
                <a:latin typeface="+mn-lt"/>
              </a:rPr>
              <a:t> поза </a:t>
            </a:r>
            <a:r>
              <a:rPr lang="ru-RU" sz="2000" dirty="0" err="1">
                <a:latin typeface="+mn-lt"/>
              </a:rPr>
              <a:t>легеневої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локалізації</a:t>
            </a:r>
            <a:r>
              <a:rPr lang="ru-RU" sz="2000" dirty="0">
                <a:latin typeface="+mn-lt"/>
              </a:rPr>
              <a:t>), при </a:t>
            </a:r>
            <a:r>
              <a:rPr lang="ru-RU" sz="2000" dirty="0" err="1">
                <a:latin typeface="+mn-lt"/>
              </a:rPr>
              <a:t>надмірній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чутливості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або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неефективності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препаратів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першого</a:t>
            </a:r>
            <a:r>
              <a:rPr lang="ru-RU" sz="2000" dirty="0">
                <a:latin typeface="+mn-lt"/>
              </a:rPr>
              <a:t> ряду; </a:t>
            </a:r>
            <a:r>
              <a:rPr lang="ru-RU" sz="2000" dirty="0" err="1">
                <a:latin typeface="+mn-lt"/>
              </a:rPr>
              <a:t>застосовують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тільки</a:t>
            </a:r>
            <a:r>
              <a:rPr lang="ru-RU" sz="2000" dirty="0">
                <a:latin typeface="+mn-lt"/>
              </a:rPr>
              <a:t> у </a:t>
            </a:r>
            <a:r>
              <a:rPr lang="ru-RU" sz="2000" dirty="0" err="1">
                <a:latin typeface="+mn-lt"/>
              </a:rPr>
              <a:t>складі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комбінованої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терапії</a:t>
            </a:r>
            <a:r>
              <a:rPr lang="ru-RU" sz="2000" dirty="0">
                <a:latin typeface="+mn-lt"/>
              </a:rPr>
              <a:t>.</a:t>
            </a:r>
            <a:endParaRPr lang="uk-UA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Несумісний з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циклосерином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та іншими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гепатотоксичними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препаратами.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Поєднують з вітаміном В6 (для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попередженнфя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нейротоксичного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невриту) та розведеною соляною кислотою або шлунковим соком при пониженій кислотності або з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антацидами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при підвищеній кислотності.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Краще переноситься, коли приймати його разом з молоком або апельсиновим соком, бажано перед сном.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Під час лікування протипоказаний алкоголь.  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/>
        </p:nvSpPr>
        <p:spPr>
          <a:xfrm>
            <a:off x="3524232" y="214290"/>
            <a:ext cx="42840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ПРОТІОНАМІД 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380960" y="1071546"/>
            <a:ext cx="11419343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800" dirty="0" err="1">
                <a:latin typeface="+mn-lt"/>
              </a:rPr>
              <a:t>Протіонамід</a:t>
            </a:r>
            <a:r>
              <a:rPr lang="ru-RU" sz="1800" dirty="0">
                <a:latin typeface="+mn-lt"/>
              </a:rPr>
              <a:t> - </a:t>
            </a:r>
            <a:r>
              <a:rPr lang="ru-RU" sz="1800" dirty="0" err="1">
                <a:latin typeface="+mn-lt"/>
              </a:rPr>
              <a:t>протитуберкульозний</a:t>
            </a:r>
            <a:r>
              <a:rPr lang="ru-RU" sz="1800" dirty="0">
                <a:latin typeface="+mn-lt"/>
              </a:rPr>
              <a:t> препарат другого ряду.</a:t>
            </a:r>
          </a:p>
          <a:p>
            <a:pPr algn="just"/>
            <a:r>
              <a:rPr lang="ru-RU" sz="1800" dirty="0" err="1">
                <a:latin typeface="+mn-lt"/>
              </a:rPr>
              <a:t>Механізм</a:t>
            </a:r>
            <a:r>
              <a:rPr lang="ru-RU" sz="1800" dirty="0">
                <a:latin typeface="+mn-lt"/>
              </a:rPr>
              <a:t>  </a:t>
            </a:r>
            <a:r>
              <a:rPr lang="ru-RU" sz="1800" dirty="0" err="1">
                <a:latin typeface="+mn-lt"/>
              </a:rPr>
              <a:t>дії</a:t>
            </a:r>
            <a:r>
              <a:rPr lang="ru-RU" sz="1800" dirty="0">
                <a:latin typeface="+mn-lt"/>
              </a:rPr>
              <a:t>  </a:t>
            </a:r>
            <a:r>
              <a:rPr lang="ru-RU" sz="1800" dirty="0" err="1">
                <a:latin typeface="+mn-lt"/>
              </a:rPr>
              <a:t>нині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відомий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повністю</a:t>
            </a:r>
            <a:r>
              <a:rPr lang="ru-RU" sz="1800" dirty="0">
                <a:latin typeface="+mn-lt"/>
              </a:rPr>
              <a:t>. </a:t>
            </a:r>
          </a:p>
          <a:p>
            <a:pPr algn="just"/>
            <a:r>
              <a:rPr lang="ru-RU" sz="1800" dirty="0" err="1">
                <a:latin typeface="+mn-lt"/>
              </a:rPr>
              <a:t>Загалом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відомо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протіонамід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пригнічує</a:t>
            </a:r>
            <a:r>
              <a:rPr lang="ru-RU" sz="1800" dirty="0">
                <a:latin typeface="+mn-lt"/>
              </a:rPr>
              <a:t> синтез </a:t>
            </a:r>
            <a:r>
              <a:rPr lang="ru-RU" sz="1800" dirty="0" err="1">
                <a:latin typeface="+mn-lt"/>
              </a:rPr>
              <a:t>білків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мікобактерій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Має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бактеріостатичну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дію</a:t>
            </a:r>
            <a:r>
              <a:rPr lang="ru-RU" sz="1800" dirty="0">
                <a:latin typeface="+mn-lt"/>
              </a:rPr>
              <a:t> на </a:t>
            </a:r>
            <a:r>
              <a:rPr lang="en-US" sz="1800" i="1" dirty="0" err="1">
                <a:latin typeface="+mn-lt"/>
              </a:rPr>
              <a:t>M.tuberculosis</a:t>
            </a:r>
            <a:r>
              <a:rPr lang="en-US" sz="1800" dirty="0">
                <a:latin typeface="+mn-lt"/>
              </a:rPr>
              <a:t>. </a:t>
            </a:r>
            <a:endParaRPr lang="uk-UA" sz="1800" dirty="0">
              <a:latin typeface="+mn-lt"/>
            </a:endParaRPr>
          </a:p>
          <a:p>
            <a:pPr algn="just"/>
            <a:r>
              <a:rPr lang="ru-RU" sz="1800" dirty="0" err="1">
                <a:latin typeface="+mn-lt"/>
              </a:rPr>
              <a:t>Посилює</a:t>
            </a:r>
            <a:r>
              <a:rPr lang="ru-RU" sz="1800" dirty="0">
                <a:latin typeface="+mn-lt"/>
              </a:rPr>
              <a:t> фагоцитоз у </a:t>
            </a:r>
            <a:r>
              <a:rPr lang="ru-RU" sz="1800" dirty="0" err="1">
                <a:latin typeface="+mn-lt"/>
              </a:rPr>
              <a:t>місцях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туберкульозного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запалення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що</a:t>
            </a:r>
            <a:r>
              <a:rPr lang="ru-RU" sz="1800" dirty="0">
                <a:latin typeface="+mn-lt"/>
              </a:rPr>
              <a:t> приводить до </a:t>
            </a:r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розсмоктування</a:t>
            </a:r>
            <a:r>
              <a:rPr lang="ru-RU" sz="1800" dirty="0">
                <a:latin typeface="+mn-lt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 активності не відрізняється від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етіонаміду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але краще переноситься хворими. </a:t>
            </a:r>
          </a:p>
          <a:p>
            <a:pPr lvl="0" algn="just"/>
            <a:r>
              <a:rPr lang="ru-RU" sz="1800" dirty="0" err="1">
                <a:latin typeface="+mn-lt"/>
              </a:rPr>
              <a:t>Протіонамід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застосовується</a:t>
            </a:r>
            <a:r>
              <a:rPr lang="ru-RU" sz="1800" dirty="0">
                <a:latin typeface="+mn-lt"/>
              </a:rPr>
              <a:t> як </a:t>
            </a:r>
            <a:r>
              <a:rPr lang="ru-RU" sz="1800" dirty="0" err="1">
                <a:latin typeface="+mn-lt"/>
              </a:rPr>
              <a:t>засіб</a:t>
            </a:r>
            <a:r>
              <a:rPr lang="ru-RU" sz="1800" dirty="0">
                <a:latin typeface="+mn-lt"/>
              </a:rPr>
              <a:t> другого ряду для </a:t>
            </a:r>
            <a:r>
              <a:rPr lang="ru-RU" sz="1800" dirty="0" err="1">
                <a:latin typeface="+mn-lt"/>
              </a:rPr>
              <a:t>лікування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різних</a:t>
            </a:r>
            <a:r>
              <a:rPr lang="ru-RU" sz="1800" dirty="0">
                <a:latin typeface="+mn-lt"/>
              </a:rPr>
              <a:t> форм </a:t>
            </a:r>
            <a:r>
              <a:rPr lang="ru-RU" sz="1800" dirty="0" err="1">
                <a:latin typeface="+mn-lt"/>
              </a:rPr>
              <a:t>туберкульозу</a:t>
            </a:r>
            <a:r>
              <a:rPr lang="ru-RU" sz="1800" dirty="0">
                <a:latin typeface="+mn-lt"/>
              </a:rPr>
              <a:t>. </a:t>
            </a:r>
          </a:p>
          <a:p>
            <a:pPr lvl="0" algn="just"/>
            <a:r>
              <a:rPr lang="ru-RU" sz="1800" dirty="0" err="1">
                <a:latin typeface="+mn-lt"/>
              </a:rPr>
              <a:t>Застосовується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тільки</a:t>
            </a:r>
            <a:r>
              <a:rPr lang="ru-RU" sz="1800" dirty="0">
                <a:latin typeface="+mn-lt"/>
              </a:rPr>
              <a:t> разом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іншими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протитуберкульозними</a:t>
            </a:r>
            <a:r>
              <a:rPr lang="ru-RU" sz="1800" dirty="0">
                <a:latin typeface="+mn-lt"/>
              </a:rPr>
              <a:t> препаратами.</a:t>
            </a:r>
          </a:p>
          <a:p>
            <a:pPr algn="just"/>
            <a:r>
              <a:rPr lang="ru-RU" sz="1800" b="1" dirty="0" err="1">
                <a:latin typeface="+mn-lt"/>
              </a:rPr>
              <a:t>Побічна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дія</a:t>
            </a:r>
            <a:r>
              <a:rPr lang="ru-RU" sz="1800" b="1" dirty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algn="just"/>
            <a:r>
              <a:rPr lang="ru-RU" sz="1800" i="1" dirty="0">
                <a:latin typeface="+mn-lt"/>
              </a:rPr>
              <a:t>З боку </a:t>
            </a:r>
            <a:r>
              <a:rPr lang="ru-RU" sz="1800" i="1" dirty="0" err="1">
                <a:latin typeface="+mn-lt"/>
              </a:rPr>
              <a:t>травної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системи</a:t>
            </a:r>
            <a:r>
              <a:rPr lang="ru-RU" sz="1800" i="1" dirty="0">
                <a:latin typeface="+mn-lt"/>
              </a:rPr>
              <a:t>: </a:t>
            </a:r>
            <a:r>
              <a:rPr lang="ru-RU" sz="1800" dirty="0">
                <a:latin typeface="+mn-lt"/>
              </a:rPr>
              <a:t>стоматит, </a:t>
            </a:r>
            <a:r>
              <a:rPr lang="ru-RU" sz="1800" dirty="0" err="1">
                <a:latin typeface="+mn-lt"/>
              </a:rPr>
              <a:t>може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відчуватися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металевий</a:t>
            </a:r>
            <a:r>
              <a:rPr lang="ru-RU" sz="1800" dirty="0">
                <a:latin typeface="+mn-lt"/>
              </a:rPr>
              <a:t> смак у </a:t>
            </a:r>
            <a:r>
              <a:rPr lang="ru-RU" sz="1800" dirty="0" err="1">
                <a:latin typeface="+mn-lt"/>
              </a:rPr>
              <a:t>роті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нудота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блювання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діарея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порушення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функції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печінки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анорексія</a:t>
            </a:r>
            <a:r>
              <a:rPr lang="ru-RU" sz="1800" dirty="0">
                <a:latin typeface="+mn-lt"/>
              </a:rPr>
              <a:t>.</a:t>
            </a:r>
          </a:p>
          <a:p>
            <a:pPr algn="just"/>
            <a:r>
              <a:rPr lang="ru-RU" sz="1800" i="1" dirty="0">
                <a:latin typeface="+mn-lt"/>
              </a:rPr>
              <a:t>З боку ЦНС та ПНС: </a:t>
            </a:r>
            <a:r>
              <a:rPr lang="ru-RU" sz="1800" dirty="0">
                <a:latin typeface="+mn-lt"/>
              </a:rPr>
              <a:t>неврит, </a:t>
            </a:r>
            <a:r>
              <a:rPr lang="ru-RU" sz="1800" dirty="0" err="1">
                <a:latin typeface="+mn-lt"/>
              </a:rPr>
              <a:t>головний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біль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слабкість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поганий</a:t>
            </a:r>
            <a:r>
              <a:rPr lang="ru-RU" sz="1800" dirty="0">
                <a:latin typeface="+mn-lt"/>
              </a:rPr>
              <a:t> сон, невроз, </a:t>
            </a:r>
            <a:r>
              <a:rPr lang="ru-RU" sz="1800" dirty="0" err="1">
                <a:latin typeface="+mn-lt"/>
              </a:rPr>
              <a:t>депресія</a:t>
            </a:r>
            <a:r>
              <a:rPr lang="ru-RU" sz="1800" dirty="0">
                <a:latin typeface="+mn-lt"/>
              </a:rPr>
              <a:t>.</a:t>
            </a:r>
          </a:p>
          <a:p>
            <a:pPr algn="just"/>
            <a:r>
              <a:rPr lang="ru-RU" sz="1800" i="1" dirty="0" err="1">
                <a:latin typeface="+mn-lt"/>
              </a:rPr>
              <a:t>Інші</a:t>
            </a:r>
            <a:r>
              <a:rPr lang="ru-RU" sz="1800" i="1" dirty="0">
                <a:latin typeface="+mn-lt"/>
              </a:rPr>
              <a:t>: </a:t>
            </a:r>
            <a:r>
              <a:rPr lang="ru-RU" sz="1800" dirty="0" err="1">
                <a:latin typeface="+mn-lt"/>
              </a:rPr>
              <a:t>тахікардія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артеріальнагіпотензія</a:t>
            </a:r>
            <a:r>
              <a:rPr lang="ru-RU" sz="18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/>
        </p:nvSpPr>
        <p:spPr>
          <a:xfrm>
            <a:off x="3167042" y="571480"/>
            <a:ext cx="3951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ПІРАЗИНАМІД</a:t>
            </a:r>
            <a:endParaRPr sz="28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238084" y="1785926"/>
            <a:ext cx="11692328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Протитуберкульозний засіб II ряду.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По активності перевершує ПАСК, але поступається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рифампіцину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стрептоміцину. </a:t>
            </a:r>
            <a:endParaRPr sz="18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Піразинамід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перетворюється у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фармакологічно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активну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піразиноєву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кислоту з участю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мікобактеріальних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піразинамідаз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у кислому середовищі макрофагів. </a:t>
            </a:r>
            <a:endParaRPr sz="18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Залежно від концентрації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піразинаміду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та чутливості мікобактерій туберкульозу виявляє бактеріостатичний або бактерицидний ефект. </a:t>
            </a:r>
            <a:endParaRPr sz="18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Активний тільки щодо мікобактерій туберкульозу.</a:t>
            </a:r>
            <a:endParaRPr sz="18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Затримує в організму сечову кислоту, може спровокувати напад подагри. </a:t>
            </a:r>
          </a:p>
          <a:p>
            <a:pPr algn="just"/>
            <a:r>
              <a:rPr lang="ru-RU" sz="1800" dirty="0">
                <a:latin typeface="+mn-lt"/>
              </a:rPr>
              <a:t>Препарат добре </a:t>
            </a:r>
            <a:r>
              <a:rPr lang="ru-RU" sz="1800" dirty="0" err="1">
                <a:latin typeface="+mn-lt"/>
              </a:rPr>
              <a:t>проникає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вогнища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туберкульозного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ураження</a:t>
            </a:r>
            <a:r>
              <a:rPr lang="ru-RU" sz="1800" dirty="0">
                <a:latin typeface="+mn-lt"/>
              </a:rPr>
              <a:t>. </a:t>
            </a:r>
          </a:p>
          <a:p>
            <a:pPr algn="just"/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активність</a:t>
            </a:r>
            <a:r>
              <a:rPr lang="ru-RU" sz="1800" dirty="0">
                <a:latin typeface="+mn-lt"/>
              </a:rPr>
              <a:t> не </a:t>
            </a:r>
            <a:r>
              <a:rPr lang="ru-RU" sz="1800" dirty="0" err="1">
                <a:latin typeface="+mn-lt"/>
              </a:rPr>
              <a:t>знижується</a:t>
            </a:r>
            <a:r>
              <a:rPr lang="ru-RU" sz="1800" dirty="0">
                <a:latin typeface="+mn-lt"/>
              </a:rPr>
              <a:t> у кислому </a:t>
            </a:r>
            <a:r>
              <a:rPr lang="ru-RU" sz="1800" dirty="0" err="1">
                <a:latin typeface="+mn-lt"/>
              </a:rPr>
              <a:t>середовищі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казеозних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мас</a:t>
            </a:r>
            <a:r>
              <a:rPr lang="ru-RU" sz="1800" dirty="0">
                <a:latin typeface="+mn-lt"/>
              </a:rPr>
              <a:t>, тому </a:t>
            </a:r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часто </a:t>
            </a:r>
            <a:r>
              <a:rPr lang="ru-RU" sz="1800" dirty="0" err="1">
                <a:latin typeface="+mn-lt"/>
              </a:rPr>
              <a:t>призначають</a:t>
            </a:r>
            <a:r>
              <a:rPr lang="ru-RU" sz="1800" dirty="0">
                <a:latin typeface="+mn-lt"/>
              </a:rPr>
              <a:t> при </a:t>
            </a:r>
            <a:r>
              <a:rPr lang="ru-RU" sz="1800" dirty="0" err="1">
                <a:latin typeface="+mn-lt"/>
              </a:rPr>
              <a:t>казеозних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лімфаденітах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туберкуломах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казеозно-пневмонічних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процесах</a:t>
            </a:r>
            <a:r>
              <a:rPr lang="ru-RU" sz="1800" dirty="0">
                <a:latin typeface="+mn-lt"/>
              </a:rPr>
              <a:t>.</a:t>
            </a:r>
          </a:p>
          <a:p>
            <a:pPr algn="just"/>
            <a:r>
              <a:rPr lang="ru-RU" sz="1800" dirty="0">
                <a:latin typeface="+mn-lt"/>
              </a:rPr>
              <a:t>При </a:t>
            </a:r>
            <a:r>
              <a:rPr lang="ru-RU" sz="1800" dirty="0" err="1">
                <a:latin typeface="+mn-lt"/>
              </a:rPr>
              <a:t>лікуванні</a:t>
            </a:r>
            <a:r>
              <a:rPr lang="ru-RU" sz="1800" dirty="0">
                <a:latin typeface="+mn-lt"/>
              </a:rPr>
              <a:t> одним </a:t>
            </a:r>
            <a:r>
              <a:rPr lang="ru-RU" sz="1800" dirty="0" err="1">
                <a:latin typeface="+mn-lt"/>
              </a:rPr>
              <a:t>піразинамідом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можливий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швидкий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розвиток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стійкості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нього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мікобактерій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туберкульозу</a:t>
            </a:r>
            <a:r>
              <a:rPr lang="ru-RU" sz="1800" dirty="0">
                <a:latin typeface="+mn-lt"/>
              </a:rPr>
              <a:t>, тому </a:t>
            </a:r>
            <a:r>
              <a:rPr lang="ru-RU" sz="1800" dirty="0" err="1">
                <a:latin typeface="+mn-lt"/>
              </a:rPr>
              <a:t>його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призначають</a:t>
            </a:r>
            <a:r>
              <a:rPr lang="ru-RU" sz="1800" dirty="0">
                <a:latin typeface="+mn-lt"/>
              </a:rPr>
              <a:t>, як правило, у </a:t>
            </a:r>
            <a:r>
              <a:rPr lang="ru-RU" sz="1800" dirty="0" err="1">
                <a:latin typeface="+mn-lt"/>
              </a:rPr>
              <a:t>комбінації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іншими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протитуберкульозними</a:t>
            </a:r>
            <a:r>
              <a:rPr lang="ru-RU" sz="1800" dirty="0">
                <a:latin typeface="+mn-lt"/>
              </a:rPr>
              <a:t> препаратами.</a:t>
            </a:r>
          </a:p>
          <a:p>
            <a:pPr algn="just"/>
            <a:r>
              <a:rPr lang="ru-RU" sz="1800" dirty="0" err="1">
                <a:latin typeface="+mn-lt"/>
              </a:rPr>
              <a:t>Лікування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усіх</a:t>
            </a:r>
            <a:r>
              <a:rPr lang="ru-RU" sz="1800" dirty="0">
                <a:latin typeface="+mn-lt"/>
              </a:rPr>
              <a:t> форм </a:t>
            </a:r>
            <a:r>
              <a:rPr lang="ru-RU" sz="1800" dirty="0" err="1">
                <a:latin typeface="+mn-lt"/>
              </a:rPr>
              <a:t>туберкульозу</a:t>
            </a:r>
            <a:r>
              <a:rPr lang="ru-RU" sz="1800" dirty="0">
                <a:latin typeface="+mn-lt"/>
              </a:rPr>
              <a:t> (у </a:t>
            </a:r>
            <a:r>
              <a:rPr lang="ru-RU" sz="1800" dirty="0" err="1">
                <a:latin typeface="+mn-lt"/>
              </a:rPr>
              <a:t>комбінації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іншими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туберкулостатичними</a:t>
            </a:r>
            <a:r>
              <a:rPr lang="ru-RU" sz="1800" dirty="0">
                <a:latin typeface="+mn-lt"/>
              </a:rPr>
              <a:t> препаратами).</a:t>
            </a:r>
          </a:p>
        </p:txBody>
      </p:sp>
      <p:pic>
        <p:nvPicPr>
          <p:cNvPr id="7172" name="Picture 4" descr="Піразинамід таблетки по 500 мг №50 (10х5)"/>
          <p:cNvPicPr>
            <a:picLocks noChangeAspect="1" noChangeArrowheads="1"/>
          </p:cNvPicPr>
          <p:nvPr/>
        </p:nvPicPr>
        <p:blipFill>
          <a:blip r:embed="rId3"/>
          <a:srcRect t="30075" r="-143" b="24812"/>
          <a:stretch>
            <a:fillRect/>
          </a:stretch>
        </p:blipFill>
        <p:spPr bwMode="auto">
          <a:xfrm>
            <a:off x="8382016" y="0"/>
            <a:ext cx="335758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/>
        </p:nvSpPr>
        <p:spPr>
          <a:xfrm>
            <a:off x="3309918" y="571480"/>
            <a:ext cx="4434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ЕТАМБУТОЛ </a:t>
            </a:r>
            <a:endParaRPr sz="3200" b="1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380960" y="1928802"/>
            <a:ext cx="11692328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Протитуберкульозний засіб II ряду. 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Чинить бактеріостатичну дію тільки на </a:t>
            </a:r>
            <a:r>
              <a:rPr lang="uk-UA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М. </a:t>
            </a:r>
            <a:r>
              <a:rPr lang="uk-UA" sz="20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Tuberculosis</a:t>
            </a:r>
            <a:r>
              <a:rPr lang="uk-UA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включаючи штами, стійкі до стрептоміцину,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канаміцину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ізоніазиду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ПАСК та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етіонаміду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При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монотерапії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до 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етамбутолу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швидко розвивається стійкість. Активний тільки щодо бактерій, які інтенсивно діляться. </a:t>
            </a:r>
            <a:endParaRPr sz="20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Одночасний прийом їжі прискорює і посилює процес абсорбції. </a:t>
            </a:r>
          </a:p>
          <a:p>
            <a:pPr lvl="0" algn="just"/>
            <a:r>
              <a:rPr lang="ru-RU" sz="2000" dirty="0" err="1">
                <a:latin typeface="+mn-lt"/>
              </a:rPr>
              <a:t>Лікування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усіх</a:t>
            </a:r>
            <a:r>
              <a:rPr lang="ru-RU" sz="2000" dirty="0">
                <a:latin typeface="+mn-lt"/>
              </a:rPr>
              <a:t> форм </a:t>
            </a:r>
            <a:r>
              <a:rPr lang="ru-RU" sz="2000" dirty="0" err="1">
                <a:latin typeface="+mn-lt"/>
              </a:rPr>
              <a:t>легеневого</a:t>
            </a:r>
            <a:r>
              <a:rPr lang="ru-RU" sz="2000" dirty="0">
                <a:latin typeface="+mn-lt"/>
              </a:rPr>
              <a:t> та </a:t>
            </a:r>
            <a:r>
              <a:rPr lang="ru-RU" sz="2000" dirty="0" err="1">
                <a:latin typeface="+mn-lt"/>
              </a:rPr>
              <a:t>позалегеневого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туберкульозу</a:t>
            </a:r>
            <a:r>
              <a:rPr lang="ru-RU" sz="2000" dirty="0">
                <a:latin typeface="+mn-lt"/>
              </a:rPr>
              <a:t> (в </a:t>
            </a:r>
            <a:r>
              <a:rPr lang="ru-RU" sz="2000" dirty="0" err="1">
                <a:latin typeface="+mn-lt"/>
              </a:rPr>
              <a:t>комбінації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іншими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протитуберкульозними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засобами</a:t>
            </a:r>
            <a:r>
              <a:rPr lang="ru-RU" sz="2000" dirty="0">
                <a:latin typeface="+mn-lt"/>
              </a:rPr>
              <a:t>).</a:t>
            </a:r>
          </a:p>
          <a:p>
            <a:pPr algn="just"/>
            <a:r>
              <a:rPr lang="ru-RU" sz="1800" b="1" dirty="0" err="1">
                <a:latin typeface="+mn-lt"/>
              </a:rPr>
              <a:t>Передозування</a:t>
            </a:r>
            <a:endParaRPr lang="ru-RU" sz="1800" b="1" dirty="0">
              <a:latin typeface="+mn-lt"/>
            </a:endParaRPr>
          </a:p>
          <a:p>
            <a:pPr algn="just"/>
            <a:r>
              <a:rPr lang="ru-RU" sz="1800" i="1" dirty="0" err="1">
                <a:latin typeface="+mn-lt"/>
              </a:rPr>
              <a:t>Симптоми</a:t>
            </a:r>
            <a:r>
              <a:rPr lang="ru-RU" sz="1800" i="1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 </a:t>
            </a:r>
            <a:r>
              <a:rPr lang="ru-RU" sz="1800" dirty="0" err="1">
                <a:latin typeface="+mn-lt"/>
              </a:rPr>
              <a:t>Розвиток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неврологічних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порушень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ушкодження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зорового</a:t>
            </a:r>
            <a:r>
              <a:rPr lang="ru-RU" sz="1800" dirty="0">
                <a:latin typeface="+mn-lt"/>
              </a:rPr>
              <a:t> нерва (</a:t>
            </a:r>
            <a:r>
              <a:rPr lang="ru-RU" sz="1800" dirty="0" err="1">
                <a:latin typeface="+mn-lt"/>
              </a:rPr>
              <a:t>можливе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виникнення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сліпоти</a:t>
            </a:r>
            <a:r>
              <a:rPr lang="ru-RU" sz="1800" dirty="0">
                <a:latin typeface="+mn-lt"/>
              </a:rPr>
              <a:t>), </a:t>
            </a:r>
            <a:r>
              <a:rPr lang="ru-RU" sz="1800" dirty="0" err="1">
                <a:latin typeface="+mn-lt"/>
              </a:rPr>
              <a:t>погіршення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гостроти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зору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або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посилення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проявів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інших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побічних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реакцій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втрата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апетиту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нудота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блювання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діарея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гарячка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головний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біль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запаморочення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сплутаність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свідомості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галюцинації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поліневрит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пригнічення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дихання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асистолія</a:t>
            </a:r>
            <a:r>
              <a:rPr lang="ru-RU" sz="1800" dirty="0">
                <a:latin typeface="+mn-lt"/>
              </a:rPr>
              <a:t>.</a:t>
            </a:r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l="11205" t="11964" r="11017" b="3687"/>
          <a:stretch/>
        </p:blipFill>
        <p:spPr>
          <a:xfrm>
            <a:off x="809588" y="214290"/>
            <a:ext cx="2227809" cy="149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4">
            <a:alphaModFix/>
          </a:blip>
          <a:srcRect t="22386"/>
          <a:stretch/>
        </p:blipFill>
        <p:spPr>
          <a:xfrm>
            <a:off x="8453454" y="214290"/>
            <a:ext cx="2707227" cy="171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36"/>
          <p:cNvGraphicFramePr/>
          <p:nvPr/>
        </p:nvGraphicFramePr>
        <p:xfrm>
          <a:off x="239842" y="165030"/>
          <a:ext cx="11752300" cy="5364600"/>
        </p:xfrm>
        <a:graphic>
          <a:graphicData uri="http://schemas.openxmlformats.org/drawingml/2006/table">
            <a:tbl>
              <a:tblPr firstRow="1" bandRow="1">
                <a:noFill/>
                <a:tableStyleId>{5E0A563F-7CED-40C7-8313-6CADE4288A5F}</a:tableStyleId>
              </a:tblPr>
              <a:tblGrid>
                <a:gridCol w="22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chemeClr val="lt1"/>
                          </a:solidFill>
                        </a:rPr>
                        <a:t>Препарати 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chemeClr val="lt1"/>
                          </a:solidFill>
                        </a:rPr>
                        <a:t>Тип дії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chemeClr val="lt1"/>
                          </a:solidFill>
                        </a:rPr>
                        <a:t>Спектр дії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chemeClr val="lt1"/>
                          </a:solidFill>
                        </a:rPr>
                        <a:t>Активність 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chemeClr val="lt1"/>
                          </a:solidFill>
                        </a:rPr>
                        <a:t>Токсичність 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1"/>
                        <a:t>ТС</a:t>
                      </a:r>
                      <a:endParaRPr sz="2000" b="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1"/>
                        <a:t>ТЦ</a:t>
                      </a:r>
                      <a:endParaRPr sz="2000" b="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1"/>
                        <a:t>широкий</a:t>
                      </a:r>
                      <a:endParaRPr sz="2000" b="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1"/>
                        <a:t>вузький</a:t>
                      </a:r>
                      <a:endParaRPr sz="2000" b="0" i="1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Ізоніазид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/>
                        <a:t>+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b="1"/>
                        <a:t>е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Фтивазид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ПАСК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Рифампіцин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Етіонамід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Стрептоміцин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Капреоміцин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Етамбутол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Флориміцин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>
                          <a:solidFill>
                            <a:srgbClr val="002060"/>
                          </a:solidFill>
                        </a:rPr>
                        <a:t>Циклосерин 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uk-UA" sz="2000" b="1"/>
                        <a:t>+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е</a:t>
                      </a:r>
                      <a:endParaRPr sz="2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uk-UA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5" name="Google Shape;265;p36"/>
          <p:cNvSpPr txBox="1"/>
          <p:nvPr/>
        </p:nvSpPr>
        <p:spPr>
          <a:xfrm>
            <a:off x="419724" y="5786203"/>
            <a:ext cx="10403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Примітка: е – еталон; ТС – туберкулостатична дія; ТЦ – туберкулоцидна дія.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239840" y="254116"/>
            <a:ext cx="11842231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Туберкульозом страждали люди і тварини з давніх-давен, ще з доісторичних часів глибокої стародавності. 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1904 р. на території Німеччини поблизу Гейдельберга знайшли кістяка людини, що жила в кам’яному віці (приблизно за 5000 років до н.е.). Лікар </a:t>
            </a:r>
            <a:r>
              <a:rPr lang="uk-UA" sz="2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Бартельсу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uk-UA" sz="2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Bartels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установив туберкульозне ураження декількох грудних хребців у цій знахідці.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муміфікованих трупів єгиптян, що жили за 2000—2750 років до н.е. знайшли туберкульозне ураження кісток. </a:t>
            </a: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Звідти взяли детрит, посіяли на живильне середовище і виросли живі збудники туберкульозу. Заразили ними морських свинок і морські свинки захворіли на туберкульоз.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 кінці ХІХ століття – на початку ХХ століття була всесвітня епідемія туберкульозу. </a:t>
            </a: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Ця небезпека для людства стала поштовхом до значних відкриттів стосовно перемоги на туберкульозом. </a:t>
            </a: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Українські пацієнти отримають деламанід — найсучасніший препарат від  туберкульозу - ЛЖ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64" y="3571876"/>
            <a:ext cx="3754248" cy="2500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0960" y="214290"/>
            <a:ext cx="113586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+mn-lt"/>
              </a:rPr>
              <a:t>Деламанід</a:t>
            </a:r>
            <a:r>
              <a:rPr lang="ru-RU" sz="2800" b="1" dirty="0">
                <a:latin typeface="+mn-lt"/>
              </a:rPr>
              <a:t> </a:t>
            </a:r>
          </a:p>
          <a:p>
            <a:pPr algn="ctr"/>
            <a:endParaRPr lang="ru-RU" sz="2000" b="1" dirty="0">
              <a:latin typeface="+mn-lt"/>
            </a:endParaRPr>
          </a:p>
          <a:p>
            <a:pPr algn="just"/>
            <a:r>
              <a:rPr lang="ru-RU" sz="2000" dirty="0" err="1">
                <a:latin typeface="+mn-lt"/>
              </a:rPr>
              <a:t>похідне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нітродигідроімідазооксазолу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пригнічує</a:t>
            </a:r>
            <a:r>
              <a:rPr lang="ru-RU" sz="2000" dirty="0">
                <a:latin typeface="+mn-lt"/>
              </a:rPr>
              <a:t> синтез </a:t>
            </a:r>
            <a:r>
              <a:rPr lang="ru-RU" sz="2000" dirty="0" err="1">
                <a:latin typeface="+mn-lt"/>
              </a:rPr>
              <a:t>клітинної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стінки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мікобактерії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туберкульозу</a:t>
            </a:r>
            <a:r>
              <a:rPr lang="ru-RU" sz="2000" dirty="0">
                <a:latin typeface="+mn-lt"/>
              </a:rPr>
              <a:t> та </a:t>
            </a:r>
            <a:r>
              <a:rPr lang="ru-RU" sz="2000" dirty="0" err="1">
                <a:latin typeface="+mn-lt"/>
              </a:rPr>
              <a:t>має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високу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активність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проти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внутрішньоклітинних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мікобактерій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туберкульозу</a:t>
            </a:r>
            <a:r>
              <a:rPr lang="ru-RU" sz="2000" dirty="0">
                <a:latin typeface="+mn-lt"/>
              </a:rPr>
              <a:t> в макрофагах.</a:t>
            </a:r>
          </a:p>
          <a:p>
            <a:pPr algn="just"/>
            <a:r>
              <a:rPr lang="ru-RU" sz="2000" dirty="0" err="1">
                <a:latin typeface="+mn-lt"/>
              </a:rPr>
              <a:t>Його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використання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схвалено</a:t>
            </a:r>
            <a:r>
              <a:rPr lang="ru-RU" sz="2000" dirty="0">
                <a:latin typeface="+mn-lt"/>
              </a:rPr>
              <a:t> у </a:t>
            </a:r>
            <a:r>
              <a:rPr lang="ru-RU" sz="2000" dirty="0" err="1">
                <a:latin typeface="+mn-lt"/>
              </a:rPr>
              <a:t>квітні</a:t>
            </a:r>
            <a:r>
              <a:rPr lang="ru-RU" sz="2000" dirty="0">
                <a:latin typeface="+mn-lt"/>
              </a:rPr>
              <a:t> 2014 р. </a:t>
            </a:r>
            <a:r>
              <a:rPr lang="ru-RU" sz="2000" dirty="0" err="1">
                <a:latin typeface="+mn-lt"/>
              </a:rPr>
              <a:t>Європейською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агенцією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лікарських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засобів</a:t>
            </a:r>
            <a:r>
              <a:rPr lang="ru-RU" sz="2000" dirty="0">
                <a:latin typeface="+mn-lt"/>
              </a:rPr>
              <a:t> (EMA) «як </a:t>
            </a:r>
            <a:r>
              <a:rPr lang="ru-RU" sz="2000" dirty="0" err="1">
                <a:latin typeface="+mn-lt"/>
              </a:rPr>
              <a:t>частина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належного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комбінованого</a:t>
            </a:r>
            <a:r>
              <a:rPr lang="ru-RU" sz="2000" dirty="0">
                <a:latin typeface="+mn-lt"/>
              </a:rPr>
              <a:t> режиму </a:t>
            </a:r>
            <a:r>
              <a:rPr lang="ru-RU" sz="2000" dirty="0" err="1">
                <a:latin typeface="+mn-lt"/>
              </a:rPr>
              <a:t>лікування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легеневого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мультирезистентного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туберкульозу</a:t>
            </a:r>
            <a:r>
              <a:rPr lang="ru-RU" sz="2000" dirty="0">
                <a:latin typeface="+mn-lt"/>
              </a:rPr>
              <a:t> у </a:t>
            </a:r>
            <a:r>
              <a:rPr lang="ru-RU" sz="2000" dirty="0" err="1">
                <a:latin typeface="+mn-lt"/>
              </a:rPr>
              <a:t>дорослих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випадках</a:t>
            </a:r>
            <a:r>
              <a:rPr lang="ru-RU" sz="2000" dirty="0">
                <a:latin typeface="+mn-lt"/>
              </a:rPr>
              <a:t>, коли через </a:t>
            </a:r>
            <a:r>
              <a:rPr lang="ru-RU" sz="2000" dirty="0" err="1">
                <a:latin typeface="+mn-lt"/>
              </a:rPr>
              <a:t>резистентність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або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погану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переносимість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препаратів</a:t>
            </a:r>
            <a:r>
              <a:rPr lang="ru-RU" sz="2000" dirty="0">
                <a:latin typeface="+mn-lt"/>
              </a:rPr>
              <a:t> не </a:t>
            </a:r>
            <a:r>
              <a:rPr lang="ru-RU" sz="2000" dirty="0" err="1">
                <a:latin typeface="+mn-lt"/>
              </a:rPr>
              <a:t>можна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призначити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ефективну</a:t>
            </a:r>
            <a:r>
              <a:rPr lang="ru-RU" sz="2000" dirty="0">
                <a:latin typeface="+mn-lt"/>
              </a:rPr>
              <a:t> схему </a:t>
            </a:r>
            <a:r>
              <a:rPr lang="ru-RU" sz="2000" dirty="0" err="1">
                <a:latin typeface="+mn-lt"/>
              </a:rPr>
              <a:t>лікування</a:t>
            </a:r>
            <a:r>
              <a:rPr lang="ru-RU" sz="2000" dirty="0">
                <a:latin typeface="+mn-lt"/>
              </a:rPr>
              <a:t>».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46" y="0"/>
            <a:ext cx="100013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+mj-lt"/>
              </a:rPr>
              <a:t>Бедаквілін</a:t>
            </a:r>
            <a:r>
              <a:rPr lang="ru-RU" sz="2800" dirty="0">
                <a:latin typeface="+mj-lt"/>
              </a:rPr>
              <a:t> 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>
                <a:latin typeface="+mj-lt"/>
              </a:rPr>
              <a:t>препарат, </a:t>
            </a:r>
            <a:r>
              <a:rPr lang="ru-RU" sz="2000" dirty="0" err="1">
                <a:latin typeface="+mj-lt"/>
              </a:rPr>
              <a:t>синтезований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виключно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туберкульозу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має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бактерицидну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стерилізуючу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дію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тобто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знищує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активні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неактивні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форми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мікобактерій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туберкульозу</a:t>
            </a:r>
            <a:r>
              <a:rPr lang="ru-RU" sz="2000" dirty="0">
                <a:latin typeface="+mj-lt"/>
              </a:rPr>
              <a:t>. </a:t>
            </a:r>
          </a:p>
          <a:p>
            <a:pPr algn="just"/>
            <a:r>
              <a:rPr lang="ru-RU" sz="2000" dirty="0">
                <a:latin typeface="+mj-lt"/>
              </a:rPr>
              <a:t>Є </a:t>
            </a:r>
            <a:r>
              <a:rPr lang="ru-RU" sz="2000" dirty="0" err="1">
                <a:latin typeface="+mj-lt"/>
              </a:rPr>
              <a:t>таблетованим</a:t>
            </a:r>
            <a:r>
              <a:rPr lang="ru-RU" sz="2000" dirty="0">
                <a:latin typeface="+mj-lt"/>
              </a:rPr>
              <a:t> препаратом, </a:t>
            </a:r>
            <a:r>
              <a:rPr lang="ru-RU" sz="2000" dirty="0" err="1">
                <a:latin typeface="+mj-lt"/>
              </a:rPr>
              <a:t>призначається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пацієнтам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віком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понад</a:t>
            </a:r>
            <a:r>
              <a:rPr lang="ru-RU" sz="2000" dirty="0">
                <a:latin typeface="+mj-lt"/>
              </a:rPr>
              <a:t> 14 </a:t>
            </a:r>
            <a:r>
              <a:rPr lang="ru-RU" sz="2000" dirty="0" err="1">
                <a:latin typeface="+mj-lt"/>
              </a:rPr>
              <a:t>років</a:t>
            </a:r>
            <a:r>
              <a:rPr lang="ru-RU" sz="2000" dirty="0">
                <a:latin typeface="+mj-lt"/>
              </a:rPr>
              <a:t>. </a:t>
            </a:r>
          </a:p>
          <a:p>
            <a:pPr algn="just"/>
            <a:r>
              <a:rPr lang="ru-RU" sz="2000" dirty="0" err="1">
                <a:latin typeface="+mj-lt"/>
              </a:rPr>
              <a:t>Має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перехресну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стійкість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клофазиміном</a:t>
            </a:r>
            <a:r>
              <a:rPr lang="ru-RU" sz="2000" dirty="0">
                <a:latin typeface="+mj-lt"/>
              </a:rPr>
              <a:t>, тому </a:t>
            </a:r>
            <a:r>
              <a:rPr lang="ru-RU" sz="2000" dirty="0" err="1">
                <a:latin typeface="+mj-lt"/>
              </a:rPr>
              <a:t>його</a:t>
            </a:r>
            <a:r>
              <a:rPr lang="ru-RU" sz="2000" dirty="0">
                <a:latin typeface="+mj-lt"/>
              </a:rPr>
              <a:t> не </a:t>
            </a:r>
            <a:r>
              <a:rPr lang="ru-RU" sz="2000" dirty="0" err="1">
                <a:latin typeface="+mj-lt"/>
              </a:rPr>
              <a:t>застосовують</a:t>
            </a:r>
            <a:r>
              <a:rPr lang="ru-RU" sz="2000" dirty="0">
                <a:latin typeface="+mj-lt"/>
              </a:rPr>
              <a:t>  у </a:t>
            </a:r>
            <a:r>
              <a:rPr lang="ru-RU" sz="2000" dirty="0" err="1">
                <a:latin typeface="+mj-lt"/>
              </a:rPr>
              <a:t>пацієнтів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які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раніше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приймали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клофазимін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неефективних</a:t>
            </a:r>
            <a:r>
              <a:rPr lang="ru-RU" sz="2000" dirty="0">
                <a:latin typeface="+mj-lt"/>
              </a:rPr>
              <a:t> режимах </a:t>
            </a:r>
            <a:r>
              <a:rPr lang="ru-RU" sz="2000" dirty="0" err="1">
                <a:latin typeface="+mj-lt"/>
              </a:rPr>
              <a:t>лікування</a:t>
            </a:r>
            <a:r>
              <a:rPr lang="ru-RU" sz="2000" dirty="0">
                <a:latin typeface="+mj-lt"/>
              </a:rPr>
              <a:t>.</a:t>
            </a:r>
          </a:p>
          <a:p>
            <a:pPr algn="just"/>
            <a:r>
              <a:rPr lang="ru-RU" sz="2000" dirty="0" err="1">
                <a:latin typeface="+mj-lt"/>
              </a:rPr>
              <a:t>Бедаквілін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має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також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бактерицидну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дію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проти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неактивних</a:t>
            </a:r>
            <a:r>
              <a:rPr lang="ru-RU" sz="2000" dirty="0">
                <a:latin typeface="+mj-lt"/>
              </a:rPr>
              <a:t> (</a:t>
            </a:r>
            <a:r>
              <a:rPr lang="ru-RU" sz="2000" dirty="0" err="1">
                <a:latin typeface="+mj-lt"/>
              </a:rPr>
              <a:t>нереплікуючих</a:t>
            </a:r>
            <a:r>
              <a:rPr lang="ru-RU" sz="2000" dirty="0">
                <a:latin typeface="+mj-lt"/>
              </a:rPr>
              <a:t>) </a:t>
            </a:r>
            <a:r>
              <a:rPr lang="ru-RU" sz="2000" dirty="0" err="1">
                <a:latin typeface="+mj-lt"/>
              </a:rPr>
              <a:t>туберкульозних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паличок</a:t>
            </a:r>
            <a:r>
              <a:rPr lang="ru-RU" sz="2000" dirty="0">
                <a:latin typeface="+mj-lt"/>
              </a:rPr>
              <a:t>. </a:t>
            </a:r>
          </a:p>
          <a:p>
            <a:pPr algn="just"/>
            <a:r>
              <a:rPr lang="ru-RU" sz="2000" dirty="0">
                <a:latin typeface="+mj-lt"/>
              </a:rPr>
              <a:t>У </a:t>
            </a:r>
            <a:r>
              <a:rPr lang="ru-RU" sz="2000" dirty="0" err="1">
                <a:latin typeface="+mj-lt"/>
              </a:rPr>
              <a:t>моделі</a:t>
            </a:r>
            <a:r>
              <a:rPr lang="ru-RU" sz="2000" dirty="0">
                <a:latin typeface="+mj-lt"/>
              </a:rPr>
              <a:t> ТБ </a:t>
            </a:r>
            <a:r>
              <a:rPr lang="ru-RU" sz="2000" dirty="0" err="1">
                <a:latin typeface="+mj-lt"/>
              </a:rPr>
              <a:t>інфекції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мишах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бедаквілін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продемонстрував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бактерицидну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стерилізуючу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активність</a:t>
            </a:r>
            <a:r>
              <a:rPr lang="ru-RU" sz="2000" dirty="0">
                <a:latin typeface="+mj-lt"/>
              </a:rPr>
              <a:t>. </a:t>
            </a:r>
          </a:p>
          <a:p>
            <a:pPr algn="just"/>
            <a:r>
              <a:rPr lang="ru-RU" sz="2000" dirty="0" err="1">
                <a:latin typeface="+mj-lt"/>
              </a:rPr>
              <a:t>Бедаквілін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бактеріостатичним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багатьох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нетуберкульозних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мікобактеріальних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видів</a:t>
            </a:r>
            <a:r>
              <a:rPr lang="ru-RU" sz="2000" dirty="0">
                <a:latin typeface="+mj-lt"/>
              </a:rPr>
              <a:t>. </a:t>
            </a:r>
          </a:p>
          <a:p>
            <a:pPr algn="just"/>
            <a:r>
              <a:rPr lang="en-US" sz="2000" dirty="0">
                <a:latin typeface="+mj-lt"/>
              </a:rPr>
              <a:t>Mycobacterium </a:t>
            </a:r>
            <a:r>
              <a:rPr lang="ru-RU" sz="2000" dirty="0" err="1">
                <a:latin typeface="+mj-lt"/>
              </a:rPr>
              <a:t>хе</a:t>
            </a:r>
            <a:r>
              <a:rPr lang="en-US" sz="2000" dirty="0">
                <a:latin typeface="+mj-lt"/>
              </a:rPr>
              <a:t>n</a:t>
            </a:r>
            <a:r>
              <a:rPr lang="ru-RU" sz="2000" dirty="0" err="1">
                <a:latin typeface="+mj-lt"/>
              </a:rPr>
              <a:t>орі</a:t>
            </a:r>
            <a:r>
              <a:rPr lang="ru-RU" sz="2000" dirty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Mycobacterium </a:t>
            </a:r>
            <a:r>
              <a:rPr lang="en-US" sz="2000" dirty="0" err="1">
                <a:latin typeface="+mj-lt"/>
              </a:rPr>
              <a:t>novocastrense</a:t>
            </a:r>
            <a:r>
              <a:rPr lang="en-US" sz="2000" dirty="0">
                <a:latin typeface="+mj-lt"/>
              </a:rPr>
              <a:t>, Mycobacterium </a:t>
            </a:r>
            <a:r>
              <a:rPr lang="en-US" sz="2000" dirty="0" err="1">
                <a:latin typeface="+mj-lt"/>
              </a:rPr>
              <a:t>shimoidei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та </a:t>
            </a:r>
            <a:r>
              <a:rPr lang="ru-RU" sz="2000" dirty="0" err="1">
                <a:latin typeface="+mj-lt"/>
              </a:rPr>
              <a:t>немікобактеріальні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види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вважаються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>
                <a:latin typeface="+mj-lt"/>
              </a:rPr>
              <a:t>принципі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стійкими</a:t>
            </a:r>
            <a:r>
              <a:rPr lang="ru-RU" sz="2000" dirty="0">
                <a:latin typeface="+mj-lt"/>
              </a:rPr>
              <a:t> до </a:t>
            </a:r>
            <a:r>
              <a:rPr lang="ru-RU" sz="2000" dirty="0" err="1">
                <a:latin typeface="+mj-lt"/>
              </a:rPr>
              <a:t>бедаквіліну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67586" name="Picture 2" descr="Сіртуро табл. 100 мг фл. №188 - замовити з доставкою, ціна, інструкція,  відгуки"/>
          <p:cNvPicPr>
            <a:picLocks noChangeAspect="1" noChangeArrowheads="1"/>
          </p:cNvPicPr>
          <p:nvPr/>
        </p:nvPicPr>
        <p:blipFill>
          <a:blip r:embed="rId2"/>
          <a:srcRect l="26316" r="25000"/>
          <a:stretch>
            <a:fillRect/>
          </a:stretch>
        </p:blipFill>
        <p:spPr bwMode="auto">
          <a:xfrm>
            <a:off x="10487828" y="1928802"/>
            <a:ext cx="170417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274819" y="295499"/>
            <a:ext cx="117173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1882 р. німецький вчений </a:t>
            </a: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Роберт Кох відкрив збудника туберкульозу</a:t>
            </a:r>
            <a: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який було названо – паличкою Коха (мікобактерія туберкульозу).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Роберт Кох отримав чисту культуру бактерій, якою він заразив декілька сотень тварин різних видів, і всі вони захворіли туберкульозом.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0026" y="2690734"/>
            <a:ext cx="4990379" cy="344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l="1708" t="58210" r="67469" b="29310"/>
          <a:stretch/>
        </p:blipFill>
        <p:spPr>
          <a:xfrm>
            <a:off x="621275" y="2151088"/>
            <a:ext cx="3680902" cy="417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64891" y="268070"/>
            <a:ext cx="11827240" cy="180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1887 р. наш співвітчизник із Галичини </a:t>
            </a:r>
            <a:r>
              <a:rPr lang="uk-UA" sz="2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Іван Пулюй відкрив х-промені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1895 р. </a:t>
            </a:r>
            <a:r>
              <a:rPr lang="uk-UA" sz="2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їх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відкрив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німецький вчений </a:t>
            </a:r>
            <a:r>
              <a:rPr lang="uk-UA" sz="2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Вільгельм </a:t>
            </a:r>
            <a:r>
              <a:rPr lang="uk-UA" sz="2200" b="1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Кондрад</a:t>
            </a:r>
            <a:r>
              <a:rPr lang="uk-UA" sz="2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Рентген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за що  отримав Нобелівську премію. </a:t>
            </a:r>
            <a:endParaRPr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Це започаткувало розвиток рентгенології та поліпшило діагностику туберкульозу.</a:t>
            </a:r>
            <a:endParaRPr sz="2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40" y="2357430"/>
            <a:ext cx="2711040" cy="327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396" y="2346600"/>
            <a:ext cx="2540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1713553" y="5581039"/>
            <a:ext cx="1342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Іван Пулюй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7269396" y="5385529"/>
            <a:ext cx="2881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Вільгельм Кондрад Рентген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5336498" y="281309"/>
            <a:ext cx="641579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1919 р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французькі вчені </a:t>
            </a:r>
            <a:r>
              <a:rPr lang="uk-UA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Леон </a:t>
            </a:r>
            <a:r>
              <a:rPr lang="uk-UA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Кальмет</a:t>
            </a:r>
            <a:r>
              <a:rPr lang="uk-UA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і Жан Марі </a:t>
            </a:r>
            <a:r>
              <a:rPr lang="uk-UA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Каміль</a:t>
            </a:r>
            <a:r>
              <a:rPr lang="uk-UA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Герен</a:t>
            </a:r>
            <a:r>
              <a:rPr lang="uk-UA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розробили вакцину БЦЖ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Вона являє собою живі пригнічені (</a:t>
            </a:r>
            <a:r>
              <a:rPr lang="uk-UA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авірулентні</a:t>
            </a: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мікобактерії туберкульозу бичачого виду. 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Це відкриття започаткувало щеплення проти туберкульозу.</a:t>
            </a:r>
            <a:endParaRPr sz="20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308" y="268072"/>
            <a:ext cx="4699418" cy="428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2720" y="2578307"/>
            <a:ext cx="2319450" cy="3375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528915" y="4549764"/>
            <a:ext cx="3998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Леон Кальмет і Жан Марі Каміль Герен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238744" y="3143248"/>
            <a:ext cx="406556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1907 році австрійський дитячий лікар </a:t>
            </a:r>
            <a:r>
              <a:rPr lang="uk-UA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Пірке </a:t>
            </a:r>
            <a:r>
              <a:rPr lang="uk-UA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Клеменс</a:t>
            </a:r>
            <a:r>
              <a:rPr lang="uk-UA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запропонував </a:t>
            </a:r>
            <a:r>
              <a:rPr lang="uk-UA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діагностичну алергічну пробу 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туберкульоз.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шкіру передпліччя наносять туберкулін і потім оцінюють характер місцевої реакції.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9753647" y="5954260"/>
            <a:ext cx="16778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Пірке Клеменс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4137285" y="387594"/>
            <a:ext cx="7719934" cy="32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У 1944 р. </a:t>
            </a: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американський бактеріолог </a:t>
            </a:r>
            <a:r>
              <a:rPr lang="uk-UA" sz="22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Зельман</a:t>
            </a:r>
            <a:r>
              <a:rPr lang="uk-UA" sz="2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2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Абрахам</a:t>
            </a:r>
            <a:r>
              <a:rPr lang="uk-UA" sz="2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uk-UA" sz="22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Ваксман</a:t>
            </a: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(народився на </a:t>
            </a:r>
            <a:r>
              <a:rPr lang="uk-UA" sz="22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Вінничині</a:t>
            </a: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а навчався в Одесі), </a:t>
            </a:r>
            <a:r>
              <a:rPr lang="uk-UA" sz="2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отримав антибіотик стрептоміцин</a:t>
            </a: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який виявився ефективним проти туберкульозу. </a:t>
            </a:r>
            <a:endParaRPr sz="2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Так із завершенням </a:t>
            </a:r>
            <a:r>
              <a:rPr lang="uk-UA" sz="22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доантибактеріальної</a:t>
            </a:r>
            <a:r>
              <a:rPr lang="uk-UA" sz="2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ери розпочалася антибактеріальна ера боротьби з туберкульозом. </a:t>
            </a:r>
            <a:endParaRPr sz="2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l="65911" t="58210" b="29310"/>
          <a:stretch/>
        </p:blipFill>
        <p:spPr>
          <a:xfrm>
            <a:off x="329784" y="276999"/>
            <a:ext cx="3561392" cy="3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209862" y="4234402"/>
            <a:ext cx="1198213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 1954 р. в  медичну практику увійшли такі протитуберкульозні препарати як ПАСК,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тібон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препарати групи ГІНК. </a:t>
            </a:r>
            <a:endParaRPr sz="18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З 1965 р. почали застосовувати найефективніший і нині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антимікобактеріальний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препарат – </a:t>
            </a:r>
            <a:r>
              <a:rPr lang="uk-UA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рифампіцин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sz="180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І до цього часу ефективнішого протитуберкульозного препарату в світі не знайдено.</a:t>
            </a:r>
            <a:endParaRPr sz="180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289810" y="501926"/>
            <a:ext cx="1190219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Зараз третина населення земної кулі інфікована мікобактеріями туберкульозу.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Щорічно в світі на туберкульоз захворюють 7 – 10 млн. чоловік.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Загальна кількість хворих у світі досягає 50 – 60 млн..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дещо більше від усього населення України чи Франції.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хворий на туберкульоз може інфікувати в середньому 10–15 здорових осіб, а якщо він знаходитиметься в школі, театрі чи в громадському транспорті, то більше.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сприяє значному поширенню туберкульозу.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ВООЗ в 1993 році проголосила туберкульоз глобальною небезпекою.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598" y="2838827"/>
            <a:ext cx="2968601" cy="33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289810" y="4029669"/>
            <a:ext cx="82395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Останнім часом </a:t>
            </a:r>
            <a:r>
              <a:rPr lang="uk-UA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щороку 24 березня всі країни світу 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відзначають </a:t>
            </a:r>
            <a:r>
              <a:rPr lang="uk-UA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Всесвітній день боротьби з туберкульозом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830" y="1156900"/>
            <a:ext cx="8049718" cy="51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139908" y="119922"/>
            <a:ext cx="117622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1995 р. в Україні зареєстрована епідемія туберкульозу.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Сьогодні епідемічний стан спостерігається не тільки в Україні, але й у багатьох країнах світу, насамперед у тих, де низький рівень життя. До них віднесені всі посткомуністичні країни, більшість країн Африки і Азії.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3087</Words>
  <Application>Microsoft Office PowerPoint</Application>
  <PresentationFormat>Широкий екран</PresentationFormat>
  <Paragraphs>299</Paragraphs>
  <Slides>31</Slides>
  <Notes>24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Ретро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2025-10-07T05:44:07Z</dcterms:modified>
</cp:coreProperties>
</file>