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68" r:id="rId3"/>
    <p:sldMasterId id="2147483693" r:id="rId4"/>
  </p:sldMasterIdLst>
  <p:notesMasterIdLst>
    <p:notesMasterId r:id="rId73"/>
  </p:notesMasterIdLst>
  <p:sldIdLst>
    <p:sldId id="290" r:id="rId5"/>
    <p:sldId id="291" r:id="rId6"/>
    <p:sldId id="292" r:id="rId7"/>
    <p:sldId id="293" r:id="rId8"/>
    <p:sldId id="257" r:id="rId9"/>
    <p:sldId id="294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301" r:id="rId18"/>
    <p:sldId id="297" r:id="rId19"/>
    <p:sldId id="302" r:id="rId20"/>
    <p:sldId id="265" r:id="rId21"/>
    <p:sldId id="300" r:id="rId22"/>
    <p:sldId id="299" r:id="rId23"/>
    <p:sldId id="298" r:id="rId24"/>
    <p:sldId id="266" r:id="rId25"/>
    <p:sldId id="267" r:id="rId26"/>
    <p:sldId id="303" r:id="rId27"/>
    <p:sldId id="304" r:id="rId28"/>
    <p:sldId id="268" r:id="rId29"/>
    <p:sldId id="270" r:id="rId30"/>
    <p:sldId id="305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306" r:id="rId45"/>
    <p:sldId id="284" r:id="rId46"/>
    <p:sldId id="285" r:id="rId47"/>
    <p:sldId id="286" r:id="rId48"/>
    <p:sldId id="307" r:id="rId49"/>
    <p:sldId id="287" r:id="rId50"/>
    <p:sldId id="309" r:id="rId51"/>
    <p:sldId id="318" r:id="rId52"/>
    <p:sldId id="308" r:id="rId53"/>
    <p:sldId id="310" r:id="rId54"/>
    <p:sldId id="311" r:id="rId55"/>
    <p:sldId id="319" r:id="rId56"/>
    <p:sldId id="312" r:id="rId57"/>
    <p:sldId id="320" r:id="rId58"/>
    <p:sldId id="321" r:id="rId59"/>
    <p:sldId id="322" r:id="rId60"/>
    <p:sldId id="325" r:id="rId61"/>
    <p:sldId id="324" r:id="rId62"/>
    <p:sldId id="313" r:id="rId63"/>
    <p:sldId id="326" r:id="rId64"/>
    <p:sldId id="328" r:id="rId65"/>
    <p:sldId id="314" r:id="rId66"/>
    <p:sldId id="329" r:id="rId67"/>
    <p:sldId id="330" r:id="rId68"/>
    <p:sldId id="331" r:id="rId69"/>
    <p:sldId id="315" r:id="rId70"/>
    <p:sldId id="316" r:id="rId71"/>
    <p:sldId id="317" r:id="rId7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74"/>
      <p:bold r:id="rId75"/>
      <p:italic r:id="rId76"/>
      <p:boldItalic r:id="rId77"/>
    </p:embeddedFont>
    <p:embeddedFont>
      <p:font typeface="Wingdings 2" panose="05020102010507070707" pitchFamily="18" charset="2"/>
      <p:regular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FF0ED1-4EF4-441E-8334-516B2A1775E2}">
  <a:tblStyle styleId="{9BFF0ED1-4EF4-441E-8334-516B2A1775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1.fntdata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font" Target="fonts/font4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3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533400" y="400051"/>
            <a:ext cx="6154713" cy="234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33400" y="2882902"/>
            <a:ext cx="495425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dt" idx="10"/>
          </p:nvPr>
        </p:nvSpPr>
        <p:spPr>
          <a:xfrm>
            <a:off x="7429503" y="4629150"/>
            <a:ext cx="12017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ftr" idx="11"/>
          </p:nvPr>
        </p:nvSpPr>
        <p:spPr>
          <a:xfrm>
            <a:off x="533403" y="4629150"/>
            <a:ext cx="58118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7773987" y="4183857"/>
            <a:ext cx="857250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856286" y="400050"/>
            <a:ext cx="6859787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1066803" y="2571750"/>
            <a:ext cx="640246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533403" y="3225802"/>
            <a:ext cx="6382361" cy="128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dt" idx="10"/>
          </p:nvPr>
        </p:nvSpPr>
        <p:spPr>
          <a:xfrm>
            <a:off x="7429503" y="4629150"/>
            <a:ext cx="12017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ftr" idx="11"/>
          </p:nvPr>
        </p:nvSpPr>
        <p:spPr>
          <a:xfrm>
            <a:off x="533403" y="4629150"/>
            <a:ext cx="58118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7773987" y="4183857"/>
            <a:ext cx="857250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856284" y="400050"/>
            <a:ext cx="6859786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533403" y="2914651"/>
            <a:ext cx="6382361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708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sz="28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2"/>
          </p:nvPr>
        </p:nvSpPr>
        <p:spPr>
          <a:xfrm>
            <a:off x="533400" y="3714750"/>
            <a:ext cx="638236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8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dt" idx="10"/>
          </p:nvPr>
        </p:nvSpPr>
        <p:spPr>
          <a:xfrm>
            <a:off x="7429503" y="4629150"/>
            <a:ext cx="12017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ftr" idx="11"/>
          </p:nvPr>
        </p:nvSpPr>
        <p:spPr>
          <a:xfrm>
            <a:off x="533403" y="4629150"/>
            <a:ext cx="58118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7773987" y="4183857"/>
            <a:ext cx="857250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100000">
              <a:srgbClr val="BFBFBF"/>
            </a:gs>
          </a:gsLst>
          <a:lin ang="6120000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6"/>
          <p:cNvGrpSpPr/>
          <p:nvPr/>
        </p:nvGrpSpPr>
        <p:grpSpPr>
          <a:xfrm>
            <a:off x="4335465" y="877492"/>
            <a:ext cx="4814887" cy="3745706"/>
            <a:chOff x="0" y="0"/>
            <a:chExt cx="2147483647" cy="2147483647"/>
          </a:xfrm>
        </p:grpSpPr>
        <p:cxnSp>
          <p:nvCxnSpPr>
            <p:cNvPr id="108" name="Google Shape;108;p16"/>
            <p:cNvCxnSpPr/>
            <p:nvPr/>
          </p:nvCxnSpPr>
          <p:spPr>
            <a:xfrm flipH="1">
              <a:off x="746981593" y="0"/>
              <a:ext cx="1397670039" cy="1348149816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09" name="Google Shape;109;p16"/>
            <p:cNvCxnSpPr/>
            <p:nvPr/>
          </p:nvCxnSpPr>
          <p:spPr>
            <a:xfrm flipH="1">
              <a:off x="0" y="77134475"/>
              <a:ext cx="2147483647" cy="2070349171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10" name="Google Shape;110;p16"/>
            <p:cNvCxnSpPr/>
            <p:nvPr/>
          </p:nvCxnSpPr>
          <p:spPr>
            <a:xfrm flipH="1">
              <a:off x="397209981" y="129012835"/>
              <a:ext cx="1744609639" cy="1681945456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11" name="Google Shape;111;p16"/>
            <p:cNvCxnSpPr/>
            <p:nvPr/>
          </p:nvCxnSpPr>
          <p:spPr>
            <a:xfrm flipH="1">
              <a:off x="432612254" y="59386693"/>
              <a:ext cx="1712039828" cy="1651227961"/>
            </a:xfrm>
            <a:prstGeom prst="straightConnector1">
              <a:avLst/>
            </a:prstGeom>
            <a:noFill/>
            <a:ln w="3175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12" name="Google Shape;112;p16"/>
            <p:cNvCxnSpPr/>
            <p:nvPr/>
          </p:nvCxnSpPr>
          <p:spPr>
            <a:xfrm flipH="1">
              <a:off x="611746313" y="258025616"/>
              <a:ext cx="1530073306" cy="1475114814"/>
            </a:xfrm>
            <a:prstGeom prst="straightConnector1">
              <a:avLst/>
            </a:prstGeom>
            <a:noFill/>
            <a:ln w="3175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533403" y="3371850"/>
            <a:ext cx="65547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533403" y="400051"/>
            <a:ext cx="6554787" cy="28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708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sz="28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dt" idx="10"/>
          </p:nvPr>
        </p:nvSpPr>
        <p:spPr>
          <a:xfrm>
            <a:off x="7429503" y="4629150"/>
            <a:ext cx="12017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ftr" idx="11"/>
          </p:nvPr>
        </p:nvSpPr>
        <p:spPr>
          <a:xfrm>
            <a:off x="533403" y="4629150"/>
            <a:ext cx="58118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7773987" y="4183857"/>
            <a:ext cx="857250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100000">
              <a:srgbClr val="BFBFBF"/>
            </a:gs>
          </a:gsLst>
          <a:lin ang="6120000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8"/>
          <p:cNvGrpSpPr/>
          <p:nvPr/>
        </p:nvGrpSpPr>
        <p:grpSpPr>
          <a:xfrm>
            <a:off x="6670675" y="2920604"/>
            <a:ext cx="2470150" cy="1994297"/>
            <a:chOff x="0" y="0"/>
            <a:chExt cx="2147483647" cy="2147483646"/>
          </a:xfrm>
        </p:grpSpPr>
        <p:cxnSp>
          <p:nvCxnSpPr>
            <p:cNvPr id="126" name="Google Shape;126;p18"/>
            <p:cNvCxnSpPr/>
            <p:nvPr/>
          </p:nvCxnSpPr>
          <p:spPr>
            <a:xfrm flipH="1">
              <a:off x="1490541043" y="0"/>
              <a:ext cx="656942603" cy="610269987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27" name="Google Shape;127;p18"/>
            <p:cNvCxnSpPr/>
            <p:nvPr/>
          </p:nvCxnSpPr>
          <p:spPr>
            <a:xfrm flipH="1">
              <a:off x="0" y="151285803"/>
              <a:ext cx="2147483647" cy="1996197843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28" name="Google Shape;128;p18"/>
            <p:cNvCxnSpPr/>
            <p:nvPr/>
          </p:nvCxnSpPr>
          <p:spPr>
            <a:xfrm flipH="1">
              <a:off x="781154000" y="215389799"/>
              <a:ext cx="1366329646" cy="1269258891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29" name="Google Shape;129;p18"/>
            <p:cNvCxnSpPr/>
            <p:nvPr/>
          </p:nvCxnSpPr>
          <p:spPr>
            <a:xfrm flipH="1">
              <a:off x="890184761" y="116669088"/>
              <a:ext cx="1253158613" cy="1164128914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30" name="Google Shape;130;p18"/>
            <p:cNvCxnSpPr/>
            <p:nvPr/>
          </p:nvCxnSpPr>
          <p:spPr>
            <a:xfrm flipH="1">
              <a:off x="1232457670" y="485908311"/>
              <a:ext cx="910886430" cy="846173083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sp>
        <p:nvSpPr>
          <p:cNvPr id="131" name="Google Shape;131;p18"/>
          <p:cNvSpPr txBox="1"/>
          <p:nvPr/>
        </p:nvSpPr>
        <p:spPr>
          <a:xfrm>
            <a:off x="228600" y="533400"/>
            <a:ext cx="4572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8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7696200" y="2076450"/>
            <a:ext cx="4572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8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533403" y="3371850"/>
            <a:ext cx="65547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533403" y="400051"/>
            <a:ext cx="6554787" cy="28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708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sz="28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dt" idx="10"/>
          </p:nvPr>
        </p:nvSpPr>
        <p:spPr>
          <a:xfrm>
            <a:off x="7429503" y="4629150"/>
            <a:ext cx="12017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ftr" idx="11"/>
          </p:nvPr>
        </p:nvSpPr>
        <p:spPr>
          <a:xfrm>
            <a:off x="533403" y="4629150"/>
            <a:ext cx="58118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7773987" y="4183857"/>
            <a:ext cx="857250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100000">
              <a:srgbClr val="BFBFBF"/>
            </a:gs>
          </a:gsLst>
          <a:lin ang="61200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0"/>
          <p:cNvGrpSpPr/>
          <p:nvPr/>
        </p:nvGrpSpPr>
        <p:grpSpPr>
          <a:xfrm>
            <a:off x="6670675" y="2920604"/>
            <a:ext cx="2470150" cy="1994297"/>
            <a:chOff x="0" y="0"/>
            <a:chExt cx="2147483647" cy="2147483646"/>
          </a:xfrm>
        </p:grpSpPr>
        <p:cxnSp>
          <p:nvCxnSpPr>
            <p:cNvPr id="147" name="Google Shape;147;p20"/>
            <p:cNvCxnSpPr/>
            <p:nvPr/>
          </p:nvCxnSpPr>
          <p:spPr>
            <a:xfrm flipH="1">
              <a:off x="1490541043" y="0"/>
              <a:ext cx="656942603" cy="610269987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48" name="Google Shape;148;p20"/>
            <p:cNvCxnSpPr/>
            <p:nvPr/>
          </p:nvCxnSpPr>
          <p:spPr>
            <a:xfrm flipH="1">
              <a:off x="0" y="151285803"/>
              <a:ext cx="2147483647" cy="1996197843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49" name="Google Shape;149;p20"/>
            <p:cNvCxnSpPr/>
            <p:nvPr/>
          </p:nvCxnSpPr>
          <p:spPr>
            <a:xfrm flipH="1">
              <a:off x="781154000" y="215389799"/>
              <a:ext cx="1366329646" cy="1269258891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50" name="Google Shape;150;p20"/>
            <p:cNvCxnSpPr/>
            <p:nvPr/>
          </p:nvCxnSpPr>
          <p:spPr>
            <a:xfrm flipH="1">
              <a:off x="890184761" y="116669088"/>
              <a:ext cx="1253158613" cy="1164128914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51" name="Google Shape;151;p20"/>
            <p:cNvCxnSpPr/>
            <p:nvPr/>
          </p:nvCxnSpPr>
          <p:spPr>
            <a:xfrm flipH="1">
              <a:off x="1232457670" y="485908311"/>
              <a:ext cx="910886430" cy="846173083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sp>
        <p:nvSpPr>
          <p:cNvPr id="152" name="Google Shape;152;p20"/>
          <p:cNvSpPr txBox="1"/>
          <p:nvPr/>
        </p:nvSpPr>
        <p:spPr>
          <a:xfrm>
            <a:off x="228600" y="533400"/>
            <a:ext cx="4572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8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7696200" y="2076450"/>
            <a:ext cx="4572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8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533403" y="3371850"/>
            <a:ext cx="65547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533403" y="400051"/>
            <a:ext cx="6554787" cy="28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708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sz="28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A2A2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dt" idx="10"/>
          </p:nvPr>
        </p:nvSpPr>
        <p:spPr>
          <a:xfrm>
            <a:off x="7429503" y="4629150"/>
            <a:ext cx="12017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ftr" idx="11"/>
          </p:nvPr>
        </p:nvSpPr>
        <p:spPr>
          <a:xfrm>
            <a:off x="533403" y="4629150"/>
            <a:ext cx="58118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7773987" y="4183857"/>
            <a:ext cx="857250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Font typeface="Century Gothic"/>
              <a:buNone/>
              <a:defRPr sz="2800" b="0" i="0" u="none">
                <a:solidFill>
                  <a:srgbClr val="6C6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4.jpeg"/><Relationship Id="rId11" Type="http://schemas.openxmlformats.org/officeDocument/2006/relationships/image" Target="../media/image119.jpeg"/><Relationship Id="rId5" Type="http://schemas.openxmlformats.org/officeDocument/2006/relationships/image" Target="../media/image113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13" Type="http://schemas.openxmlformats.org/officeDocument/2006/relationships/image" Target="../media/image136.jpeg"/><Relationship Id="rId18" Type="http://schemas.openxmlformats.org/officeDocument/2006/relationships/image" Target="../media/image141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12" Type="http://schemas.openxmlformats.org/officeDocument/2006/relationships/image" Target="../media/image135.jpeg"/><Relationship Id="rId17" Type="http://schemas.openxmlformats.org/officeDocument/2006/relationships/image" Target="../media/image140.jpeg"/><Relationship Id="rId2" Type="http://schemas.openxmlformats.org/officeDocument/2006/relationships/image" Target="../media/image125.jpeg"/><Relationship Id="rId16" Type="http://schemas.openxmlformats.org/officeDocument/2006/relationships/image" Target="../media/image139.jpeg"/><Relationship Id="rId20" Type="http://schemas.openxmlformats.org/officeDocument/2006/relationships/image" Target="../media/image14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9.jpeg"/><Relationship Id="rId11" Type="http://schemas.openxmlformats.org/officeDocument/2006/relationships/image" Target="../media/image134.jpeg"/><Relationship Id="rId5" Type="http://schemas.openxmlformats.org/officeDocument/2006/relationships/image" Target="../media/image128.jpeg"/><Relationship Id="rId15" Type="http://schemas.openxmlformats.org/officeDocument/2006/relationships/image" Target="../media/image138.jpeg"/><Relationship Id="rId10" Type="http://schemas.openxmlformats.org/officeDocument/2006/relationships/image" Target="../media/image133.jpeg"/><Relationship Id="rId19" Type="http://schemas.openxmlformats.org/officeDocument/2006/relationships/image" Target="../media/image142.jpeg"/><Relationship Id="rId4" Type="http://schemas.openxmlformats.org/officeDocument/2006/relationships/image" Target="../media/image127.jpeg"/><Relationship Id="rId9" Type="http://schemas.openxmlformats.org/officeDocument/2006/relationships/image" Target="../media/image132.jpeg"/><Relationship Id="rId14" Type="http://schemas.openxmlformats.org/officeDocument/2006/relationships/image" Target="../media/image13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3" Type="http://schemas.openxmlformats.org/officeDocument/2006/relationships/image" Target="../media/image150.jpeg"/><Relationship Id="rId7" Type="http://schemas.openxmlformats.org/officeDocument/2006/relationships/image" Target="../media/image154.jpeg"/><Relationship Id="rId12" Type="http://schemas.openxmlformats.org/officeDocument/2006/relationships/image" Target="../media/image159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3.jpeg"/><Relationship Id="rId11" Type="http://schemas.openxmlformats.org/officeDocument/2006/relationships/image" Target="../media/image158.jpeg"/><Relationship Id="rId5" Type="http://schemas.openxmlformats.org/officeDocument/2006/relationships/image" Target="../media/image152.jpeg"/><Relationship Id="rId10" Type="http://schemas.openxmlformats.org/officeDocument/2006/relationships/image" Target="../media/image157.jpeg"/><Relationship Id="rId4" Type="http://schemas.openxmlformats.org/officeDocument/2006/relationships/image" Target="../media/image151.jpeg"/><Relationship Id="rId9" Type="http://schemas.openxmlformats.org/officeDocument/2006/relationships/image" Target="../media/image15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85984" y="642924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uk-UA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Лекція 8</a:t>
            </a:r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42910" y="1142990"/>
            <a:ext cx="723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ru-RU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Синтетичні</a:t>
            </a:r>
            <a:r>
              <a:rPr lang="ru-RU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протимікробні</a:t>
            </a:r>
            <a:r>
              <a:rPr lang="ru-RU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засоби</a:t>
            </a:r>
            <a:r>
              <a:rPr lang="ru-RU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різної</a:t>
            </a:r>
            <a:r>
              <a:rPr lang="ru-RU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хімічної</a:t>
            </a:r>
            <a:r>
              <a:rPr lang="ru-RU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структури</a:t>
            </a:r>
            <a:r>
              <a:rPr lang="ru-RU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ru-RU" sz="3200" dirty="0"/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85720" y="4286262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1200" dirty="0" err="1">
                <a:latin typeface="+mn-lt"/>
              </a:rPr>
              <a:t>Луцак</a:t>
            </a:r>
            <a:r>
              <a:rPr lang="uk-UA" sz="1200" dirty="0">
                <a:latin typeface="+mn-lt"/>
              </a:rPr>
              <a:t> Ірина Василівна</a:t>
            </a:r>
          </a:p>
          <a:p>
            <a:pPr>
              <a:defRPr/>
            </a:pPr>
            <a:r>
              <a:rPr lang="uk-UA" sz="1200" dirty="0" err="1">
                <a:latin typeface="+mn-lt"/>
              </a:rPr>
              <a:t>канд.фарм.наук</a:t>
            </a:r>
            <a:r>
              <a:rPr lang="uk-UA" sz="1200" dirty="0">
                <a:latin typeface="+mn-lt"/>
              </a:rPr>
              <a:t> </a:t>
            </a:r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152400" y="2095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800" b="1" dirty="0">
                <a:latin typeface="+mn-lt"/>
              </a:rPr>
              <a:t>ЖИТОМИРСЬКИЙ БАЗОВИЙ ФАРМАЦЕВТИЧНИЙ ФАХОВИЙ КОЛЕДЖ</a:t>
            </a:r>
            <a:endParaRPr lang="ru-RU" sz="1800" b="1" dirty="0">
              <a:latin typeface="+mn-lt"/>
            </a:endParaRPr>
          </a:p>
        </p:txBody>
      </p:sp>
      <p:sp>
        <p:nvSpPr>
          <p:cNvPr id="15362" name="AutoShape 2" descr="Герхард Домагк (1895-1964) [1975 Федоровский Г. - Шеренга великих медиков]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30 октября: Герхард Домагк – первооткрыватель свойств сульфаниламидов -  МедПросвита"/>
          <p:cNvPicPr>
            <a:picLocks noChangeAspect="1" noChangeArrowheads="1"/>
          </p:cNvPicPr>
          <p:nvPr/>
        </p:nvPicPr>
        <p:blipFill>
          <a:blip r:embed="rId2"/>
          <a:srcRect l="7806" t="2857" r="8279" b="5714"/>
          <a:stretch>
            <a:fillRect/>
          </a:stretch>
        </p:blipFill>
        <p:spPr bwMode="auto">
          <a:xfrm>
            <a:off x="6357950" y="3214692"/>
            <a:ext cx="1823901" cy="1357322"/>
          </a:xfrm>
          <a:prstGeom prst="rect">
            <a:avLst/>
          </a:prstGeom>
          <a:noFill/>
        </p:spPr>
      </p:pic>
      <p:sp>
        <p:nvSpPr>
          <p:cNvPr id="15366" name="AutoShape 6" descr="волосы подкрашивает стрептоцидом. А что, так можно?! | КАК-ТО-ТАК | Дзен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Пронтозил на Байер - първият антибиот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40772"/>
            <a:ext cx="2096682" cy="1331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/>
        </p:nvSpPr>
        <p:spPr>
          <a:xfrm>
            <a:off x="228600" y="171451"/>
            <a:ext cx="8534400" cy="268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</a:pPr>
            <a:r>
              <a:rPr lang="en-US" i="0" u="none" dirty="0" err="1">
                <a:solidFill>
                  <a:srgbClr val="632523"/>
                </a:solidFill>
                <a:latin typeface="+mn-lt"/>
                <a:ea typeface="Century Gothic"/>
                <a:cs typeface="Century Gothic"/>
                <a:sym typeface="Century Gothic"/>
              </a:rPr>
              <a:t>Спектр</a:t>
            </a:r>
            <a:r>
              <a:rPr lang="en-US" i="0" u="none" dirty="0">
                <a:solidFill>
                  <a:srgbClr val="632523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i="0" u="none" dirty="0" err="1">
                <a:solidFill>
                  <a:srgbClr val="632523"/>
                </a:solidFill>
                <a:latin typeface="+mn-lt"/>
                <a:ea typeface="Century Gothic"/>
                <a:cs typeface="Century Gothic"/>
                <a:sym typeface="Century Gothic"/>
              </a:rPr>
              <a:t>дії</a:t>
            </a:r>
            <a:r>
              <a:rPr lang="en-US" i="0" u="none" dirty="0">
                <a:solidFill>
                  <a:srgbClr val="632523"/>
                </a:solidFill>
                <a:latin typeface="+mn-lt"/>
                <a:ea typeface="Century Gothic"/>
                <a:cs typeface="Century Gothic"/>
                <a:sym typeface="Century Gothic"/>
              </a:rPr>
              <a:t>:</a:t>
            </a:r>
            <a:r>
              <a:rPr lang="uk-UA" i="0" u="none" dirty="0">
                <a:solidFill>
                  <a:srgbClr val="632523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dirty="0">
                <a:latin typeface="+mn-lt"/>
              </a:rPr>
              <a:t>широкого спектру </a:t>
            </a:r>
            <a:r>
              <a:rPr lang="ru-RU" dirty="0" err="1">
                <a:latin typeface="+mn-lt"/>
              </a:rPr>
              <a:t>дії</a:t>
            </a:r>
            <a:endParaRPr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03152"/>
              </a:buClr>
              <a:buFont typeface="Century Gothic"/>
              <a:buNone/>
            </a:pPr>
            <a:r>
              <a:rPr lang="en-US" i="1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м/о, </a:t>
            </a:r>
            <a:r>
              <a:rPr lang="en-US" i="1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які</a:t>
            </a:r>
            <a:r>
              <a:rPr lang="en-US" i="1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i="1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синтезують</a:t>
            </a:r>
            <a:r>
              <a:rPr lang="en-US" i="1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i="1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фолієву</a:t>
            </a:r>
            <a:r>
              <a:rPr lang="en-US" i="1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i="1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кислоту</a:t>
            </a:r>
            <a:endParaRPr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03152"/>
              </a:buClr>
              <a:buFont typeface="Century Gothic"/>
              <a:buNone/>
            </a:pP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коки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кишкові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збудники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великі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віруси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 (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трахоми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орнітозу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пахового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лімфогранулематозу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)</a:t>
            </a:r>
            <a:endParaRPr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03152"/>
              </a:buClr>
              <a:buFont typeface="Century Gothic"/>
              <a:buNone/>
            </a:pP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найпростіші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 (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токсоплазма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малярійний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плазмодій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)</a:t>
            </a:r>
            <a:endParaRPr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03152"/>
              </a:buClr>
              <a:buFont typeface="Century Gothic"/>
              <a:buNone/>
            </a:pP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ентерококи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клебсієла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збудник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туляремії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лепри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мікобактерії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i="0" u="none" dirty="0" err="1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лейшманії</a:t>
            </a:r>
            <a:r>
              <a:rPr lang="en-US" i="0" u="none" dirty="0">
                <a:solidFill>
                  <a:srgbClr val="403152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lang="uk-UA" i="0" u="none" dirty="0">
              <a:solidFill>
                <a:srgbClr val="403152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lvl="0">
              <a:spcBef>
                <a:spcPts val="1100"/>
              </a:spcBef>
              <a:buClr>
                <a:srgbClr val="403152"/>
              </a:buClr>
            </a:pPr>
            <a:r>
              <a:rPr lang="ru-RU" dirty="0" err="1">
                <a:latin typeface="+mn-lt"/>
              </a:rPr>
              <a:t>Однак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мікобактерії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мікоплазми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рикетсій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синьогнійники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спірохети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стійкими</a:t>
            </a:r>
            <a:r>
              <a:rPr lang="ru-RU" dirty="0">
                <a:latin typeface="+mn-lt"/>
              </a:rPr>
              <a:t>. </a:t>
            </a:r>
          </a:p>
          <a:p>
            <a:pPr lvl="0">
              <a:spcBef>
                <a:spcPts val="1100"/>
              </a:spcBef>
              <a:buClr>
                <a:srgbClr val="403152"/>
              </a:buClr>
            </a:pPr>
            <a:r>
              <a:rPr lang="ru-RU" dirty="0">
                <a:latin typeface="+mn-lt"/>
              </a:rPr>
              <a:t>Вони </a:t>
            </a:r>
            <a:r>
              <a:rPr lang="ru-RU" dirty="0" err="1">
                <a:latin typeface="+mn-lt"/>
              </a:rPr>
              <a:t>переважно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бактеріостатичні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але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дуже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високій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концентрації</a:t>
            </a:r>
            <a:r>
              <a:rPr lang="ru-RU" dirty="0">
                <a:latin typeface="+mn-lt"/>
              </a:rPr>
              <a:t>, особливо в </a:t>
            </a:r>
            <a:r>
              <a:rPr lang="ru-RU" dirty="0" err="1">
                <a:latin typeface="+mn-lt"/>
              </a:rPr>
              <a:t>сечовивідних</a:t>
            </a:r>
            <a:r>
              <a:rPr lang="ru-RU" dirty="0">
                <a:latin typeface="+mn-lt"/>
              </a:rPr>
              <a:t> шляхах, </a:t>
            </a:r>
            <a:r>
              <a:rPr lang="ru-RU" dirty="0" err="1">
                <a:latin typeface="+mn-lt"/>
              </a:rPr>
              <a:t>можуть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бактерицидну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дію</a:t>
            </a:r>
            <a:r>
              <a:rPr lang="ru-RU" dirty="0">
                <a:latin typeface="+mn-lt"/>
              </a:rPr>
              <a:t>. </a:t>
            </a:r>
            <a:endParaRPr>
              <a:latin typeface="+mn-lt"/>
            </a:endParaRPr>
          </a:p>
        </p:txBody>
      </p:sp>
      <p:pic>
        <p:nvPicPr>
          <p:cNvPr id="215" name="Google Shape;215;p27" descr="440px-Lepros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198" y="2857502"/>
            <a:ext cx="1714512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 descr="трахом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4414" y="3071816"/>
            <a:ext cx="2686064" cy="137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/>
        </p:nvSpPr>
        <p:spPr>
          <a:xfrm>
            <a:off x="1714480" y="142858"/>
            <a:ext cx="492922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Font typeface="Century Gothic"/>
              <a:buNone/>
            </a:pPr>
            <a:r>
              <a:rPr lang="en-US" sz="2000" b="1" i="0" u="none" dirty="0" err="1">
                <a:solidFill>
                  <a:srgbClr val="2159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Застосування</a:t>
            </a:r>
            <a:r>
              <a:rPr lang="en-US" sz="2000" b="1" i="0" u="none" dirty="0">
                <a:solidFill>
                  <a:srgbClr val="2159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/>
          </a:p>
        </p:txBody>
      </p:sp>
      <p:sp>
        <p:nvSpPr>
          <p:cNvPr id="223" name="Google Shape;223;p28"/>
          <p:cNvSpPr txBox="1"/>
          <p:nvPr/>
        </p:nvSpPr>
        <p:spPr>
          <a:xfrm>
            <a:off x="428596" y="4429138"/>
            <a:ext cx="8229600" cy="35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entury Gothic"/>
              <a:buNone/>
            </a:pPr>
            <a:r>
              <a:rPr lang="en-US" i="0" u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!!! В </a:t>
            </a:r>
            <a:r>
              <a:rPr lang="en-US" i="0" u="none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дитячій</a:t>
            </a:r>
            <a:r>
              <a:rPr lang="en-US" i="0" u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i="0" u="none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практиці</a:t>
            </a:r>
            <a:r>
              <a:rPr lang="en-US" i="0" u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i="0" u="none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віддається</a:t>
            </a:r>
            <a:r>
              <a:rPr lang="en-US" i="0" u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i="0" u="none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перевага</a:t>
            </a:r>
            <a:r>
              <a:rPr lang="en-US" i="0" u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СА </a:t>
            </a:r>
            <a:r>
              <a:rPr lang="en-US" i="0" u="none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</a:t>
            </a:r>
            <a:r>
              <a:rPr lang="en-US" i="0" u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i="0" u="none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антибіотиками</a:t>
            </a:r>
            <a:r>
              <a:rPr lang="en-US" i="0" u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/>
          </a:p>
        </p:txBody>
      </p:sp>
      <p:sp>
        <p:nvSpPr>
          <p:cNvPr id="5" name="TextBox 4"/>
          <p:cNvSpPr txBox="1"/>
          <p:nvPr/>
        </p:nvSpPr>
        <p:spPr>
          <a:xfrm>
            <a:off x="285720" y="571486"/>
            <a:ext cx="8572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2060"/>
              </a:buClr>
              <a:buSzPts val="2400"/>
              <a:buFont typeface="Arial"/>
              <a:buChar char="•"/>
            </a:pP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Бронхіти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пневмонії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ангіни</a:t>
            </a:r>
            <a:endParaRPr lang="ru-RU" dirty="0">
              <a:latin typeface="+mn-lt"/>
            </a:endParaRPr>
          </a:p>
          <a:p>
            <a:pPr marL="342900" lvl="0" indent="-342900">
              <a:spcBef>
                <a:spcPts val="1200"/>
              </a:spcBef>
              <a:buClr>
                <a:srgbClr val="002060"/>
              </a:buClr>
              <a:buSzPts val="2400"/>
              <a:buFont typeface="Arial"/>
              <a:buChar char="•"/>
            </a:pP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Інфекції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сечо-вивідних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шляхів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простатити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гонококові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уретрити</a:t>
            </a:r>
            <a:endParaRPr lang="ru-RU" dirty="0">
              <a:latin typeface="+mn-lt"/>
            </a:endParaRPr>
          </a:p>
          <a:p>
            <a:pPr marL="342900" lvl="0" indent="-342900">
              <a:spcBef>
                <a:spcPts val="1200"/>
              </a:spcBef>
              <a:buClr>
                <a:srgbClr val="002060"/>
              </a:buClr>
              <a:buSzPts val="2400"/>
              <a:buFont typeface="Arial"/>
              <a:buChar char="•"/>
            </a:pP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Інфекції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жовчовивідних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шляхів</a:t>
            </a:r>
            <a:endParaRPr lang="ru-RU" dirty="0">
              <a:latin typeface="+mn-lt"/>
            </a:endParaRPr>
          </a:p>
          <a:p>
            <a:pPr marL="342900" lvl="0" indent="-342900">
              <a:spcBef>
                <a:spcPts val="1200"/>
              </a:spcBef>
              <a:buClr>
                <a:srgbClr val="002060"/>
              </a:buClr>
              <a:buSzPts val="2400"/>
              <a:buFont typeface="Arial"/>
              <a:buChar char="•"/>
            </a:pP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Малярія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лепра,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глибокі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мікози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трахома.</a:t>
            </a:r>
            <a:endParaRPr lang="ru-RU" dirty="0">
              <a:latin typeface="+mn-lt"/>
            </a:endParaRPr>
          </a:p>
          <a:p>
            <a:pPr marL="342900" lvl="0" indent="-342900">
              <a:spcBef>
                <a:spcPts val="1200"/>
              </a:spcBef>
              <a:buClr>
                <a:srgbClr val="002060"/>
              </a:buClr>
              <a:buSzPts val="2400"/>
              <a:buFont typeface="Arial"/>
              <a:buChar char="•"/>
            </a:pP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Місцево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– при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конюнктивітах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блефариті</a:t>
            </a:r>
            <a:r>
              <a:rPr lang="ru-RU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6" name="Google Shape;230;p29"/>
          <p:cNvSpPr txBox="1"/>
          <p:nvPr/>
        </p:nvSpPr>
        <p:spPr>
          <a:xfrm>
            <a:off x="285720" y="2428874"/>
            <a:ext cx="8763000" cy="192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Font typeface="Century Gothic"/>
              <a:buNone/>
            </a:pPr>
            <a:r>
              <a:rPr lang="en-US" sz="1200" i="1" u="sng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Принципи</a:t>
            </a:r>
            <a:r>
              <a:rPr lang="en-US" sz="1200" i="1" u="sng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1" u="sng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дозування</a:t>
            </a:r>
            <a:r>
              <a:rPr lang="en-US" sz="1200" i="1" u="sng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САП.</a:t>
            </a:r>
            <a:endParaRPr sz="120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 pitchFamily="34" charset="0"/>
              <a:buChar char="•"/>
            </a:pP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Використовують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ударних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дозах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endParaRPr sz="120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 pitchFamily="34" charset="0"/>
              <a:buChar char="•"/>
            </a:pP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Приймають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натщесерце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або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між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прийманням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їжі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Запивати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слід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великою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кількістю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лужних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напоїв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 pitchFamily="34" charset="0"/>
              <a:buChar char="•"/>
            </a:pP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можна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поєднувати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антибіотиками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які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розводять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новокаїні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 pitchFamily="34" charset="0"/>
              <a:buChar char="•"/>
            </a:pP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зменшення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токсичних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проявів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комбінувати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віт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. В, С, В9.</a:t>
            </a:r>
            <a:endParaRPr sz="120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 pitchFamily="34" charset="0"/>
              <a:buChar char="•"/>
            </a:pP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можна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поєднувати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гематотоксичними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i="0" u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засобами</a:t>
            </a:r>
            <a:r>
              <a:rPr lang="en-US" sz="1200" i="0" u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/>
        </p:nvSpPr>
        <p:spPr>
          <a:xfrm>
            <a:off x="2357422" y="285734"/>
            <a:ext cx="370522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Font typeface="Century Gothic"/>
              <a:buNone/>
            </a:pPr>
            <a:r>
              <a:rPr lang="en-US" sz="2400" b="1" i="0" u="none" dirty="0" err="1">
                <a:solidFill>
                  <a:srgbClr val="66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Побічні</a:t>
            </a:r>
            <a:r>
              <a:rPr lang="en-US" sz="2400" b="1" i="0" u="none" dirty="0">
                <a:solidFill>
                  <a:srgbClr val="66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0" u="none" dirty="0" err="1">
                <a:solidFill>
                  <a:srgbClr val="66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явища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29" name="Google Shape;229;p29"/>
          <p:cNvSpPr txBox="1"/>
          <p:nvPr/>
        </p:nvSpPr>
        <p:spPr>
          <a:xfrm>
            <a:off x="285720" y="857238"/>
            <a:ext cx="8643998" cy="197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Дисбактеріоз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endParaRPr sz="160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Лейкопенія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агранулоцитоз</a:t>
            </a:r>
            <a:endParaRPr sz="160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Алергічні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реакції</a:t>
            </a:r>
            <a:endParaRPr sz="160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Кристалурія</a:t>
            </a:r>
            <a:endParaRPr sz="160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Жовтяниця</a:t>
            </a:r>
            <a:endParaRPr sz="160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Нейротоксичність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запаморочення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блювання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)</a:t>
            </a:r>
            <a:endParaRPr sz="160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/>
        </p:nvSpPr>
        <p:spPr>
          <a:xfrm>
            <a:off x="2143108" y="214296"/>
            <a:ext cx="4038600" cy="34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uk-UA" sz="24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СУЛЬФАНІЛАМІД</a:t>
            </a:r>
            <a:endParaRPr/>
          </a:p>
        </p:txBody>
      </p:sp>
      <p:sp>
        <p:nvSpPr>
          <p:cNvPr id="236" name="Google Shape;236;p30"/>
          <p:cNvSpPr txBox="1"/>
          <p:nvPr/>
        </p:nvSpPr>
        <p:spPr>
          <a:xfrm>
            <a:off x="214282" y="571486"/>
            <a:ext cx="8643998" cy="292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Еталонний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препарат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найчастіше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використовують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лікування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ангіни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а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також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місцево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захворюваннях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шкіри</a:t>
            </a:r>
            <a:r>
              <a:rPr lang="en-US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endParaRPr lang="uk-UA" b="0" i="0" u="none" dirty="0">
              <a:solidFill>
                <a:srgbClr val="002060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lvl="0" algn="just">
              <a:buClr>
                <a:srgbClr val="002060"/>
              </a:buClr>
            </a:pPr>
            <a:r>
              <a:rPr lang="ru-RU" dirty="0" err="1">
                <a:latin typeface="+mn-lt"/>
              </a:rPr>
              <a:t>Належить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сульфаніламідів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короткої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дії</a:t>
            </a:r>
            <a:r>
              <a:rPr lang="ru-RU" dirty="0">
                <a:latin typeface="+mn-lt"/>
              </a:rPr>
              <a:t>. </a:t>
            </a:r>
          </a:p>
          <a:p>
            <a:pPr lvl="0" algn="just">
              <a:buClr>
                <a:srgbClr val="002060"/>
              </a:buClr>
            </a:pPr>
            <a:r>
              <a:rPr lang="ru-RU" dirty="0">
                <a:latin typeface="+mn-lt"/>
              </a:rPr>
              <a:t>Стрептоцид чинить </a:t>
            </a:r>
            <a:r>
              <a:rPr lang="ru-RU" dirty="0" err="1">
                <a:latin typeface="+mn-lt"/>
              </a:rPr>
              <a:t>бактеріостатичну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щодо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стрептококів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менінгококів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пневмококів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гонококів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кишкової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палички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збудників</a:t>
            </a:r>
            <a:r>
              <a:rPr lang="ru-RU" dirty="0">
                <a:latin typeface="+mn-lt"/>
              </a:rPr>
              <a:t> токсоплазмозу та </a:t>
            </a:r>
            <a:r>
              <a:rPr lang="ru-RU" dirty="0" err="1">
                <a:latin typeface="+mn-lt"/>
              </a:rPr>
              <a:t>малярії</a:t>
            </a:r>
            <a:r>
              <a:rPr lang="ru-RU" dirty="0">
                <a:latin typeface="+mn-lt"/>
              </a:rPr>
              <a:t>. </a:t>
            </a:r>
          </a:p>
          <a:p>
            <a:pPr lvl="0" algn="just">
              <a:buClr>
                <a:srgbClr val="002060"/>
              </a:buClr>
            </a:pPr>
            <a:r>
              <a:rPr lang="ru-RU" dirty="0">
                <a:latin typeface="+mn-lt"/>
              </a:rPr>
              <a:t>За </a:t>
            </a:r>
            <a:r>
              <a:rPr lang="ru-RU" dirty="0" err="1">
                <a:latin typeface="+mn-lt"/>
              </a:rPr>
              <a:t>ефективністю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значно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поступається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сучасним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антибіотикам</a:t>
            </a:r>
            <a:r>
              <a:rPr lang="ru-RU" dirty="0">
                <a:latin typeface="+mn-lt"/>
              </a:rPr>
              <a:t>. </a:t>
            </a:r>
          </a:p>
          <a:p>
            <a:pPr lvl="0" algn="just">
              <a:buClr>
                <a:srgbClr val="002060"/>
              </a:buClr>
            </a:pPr>
            <a:r>
              <a:rPr lang="ru-RU" dirty="0">
                <a:latin typeface="+mn-lt"/>
              </a:rPr>
              <a:t>На </a:t>
            </a:r>
            <a:r>
              <a:rPr lang="ru-RU" dirty="0" err="1">
                <a:latin typeface="+mn-lt"/>
              </a:rPr>
              <a:t>даний</a:t>
            </a:r>
            <a:r>
              <a:rPr lang="ru-RU" dirty="0">
                <a:latin typeface="+mn-lt"/>
              </a:rPr>
              <a:t> час </a:t>
            </a:r>
            <a:r>
              <a:rPr lang="ru-RU" dirty="0" err="1">
                <a:latin typeface="+mn-lt"/>
              </a:rPr>
              <a:t>дуже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багато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штамів</a:t>
            </a:r>
            <a:r>
              <a:rPr lang="ru-RU" dirty="0">
                <a:latin typeface="+mn-lt"/>
              </a:rPr>
              <a:t> м/о, особливо </a:t>
            </a:r>
            <a:r>
              <a:rPr lang="ru-RU" dirty="0" err="1">
                <a:latin typeface="+mn-lt"/>
              </a:rPr>
              <a:t>госпітальні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стійкі</a:t>
            </a:r>
            <a:r>
              <a:rPr lang="ru-RU" dirty="0">
                <a:latin typeface="+mn-lt"/>
              </a:rPr>
              <a:t> до стрептоциду.</a:t>
            </a:r>
          </a:p>
          <a:p>
            <a:pPr lvl="0" algn="just">
              <a:buClr>
                <a:srgbClr val="002060"/>
              </a:buClr>
            </a:pPr>
            <a:r>
              <a:rPr lang="ru-RU" dirty="0" err="1">
                <a:latin typeface="+mn-lt"/>
              </a:rPr>
              <a:t>Активність</a:t>
            </a:r>
            <a:r>
              <a:rPr lang="ru-RU" dirty="0">
                <a:latin typeface="+mn-lt"/>
              </a:rPr>
              <a:t> стрептоциду </a:t>
            </a:r>
            <a:r>
              <a:rPr lang="ru-RU" dirty="0" err="1">
                <a:latin typeface="+mn-lt"/>
              </a:rPr>
              <a:t>зростає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лужному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середовищі</a:t>
            </a:r>
            <a:r>
              <a:rPr lang="ru-RU" dirty="0">
                <a:latin typeface="+mn-lt"/>
              </a:rPr>
              <a:t>. </a:t>
            </a:r>
          </a:p>
          <a:p>
            <a:pPr algn="just"/>
            <a:r>
              <a:rPr lang="ru-RU" b="1" dirty="0" err="1">
                <a:latin typeface="+mn-lt"/>
              </a:rPr>
              <a:t>Показання</a:t>
            </a:r>
            <a:endParaRPr lang="ru-RU" b="1" dirty="0">
              <a:latin typeface="+mn-lt"/>
            </a:endParaRPr>
          </a:p>
          <a:p>
            <a:pPr algn="just"/>
            <a:r>
              <a:rPr lang="ru-RU" dirty="0" err="1">
                <a:latin typeface="+mn-lt"/>
              </a:rPr>
              <a:t>Інфекційно-запальні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захворювання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спричинені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чутливими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лікарського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засобу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мікроорганізмами</a:t>
            </a:r>
            <a:r>
              <a:rPr lang="ru-RU" dirty="0">
                <a:latin typeface="+mn-lt"/>
              </a:rPr>
              <a:t>: </a:t>
            </a:r>
            <a:r>
              <a:rPr lang="ru-RU" dirty="0" err="1">
                <a:latin typeface="+mn-lt"/>
              </a:rPr>
              <a:t>інфекційні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захворювання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шкіри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слизових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оболонок</a:t>
            </a:r>
            <a:r>
              <a:rPr lang="ru-RU" dirty="0">
                <a:latin typeface="+mn-lt"/>
              </a:rPr>
              <a:t> (рани, </a:t>
            </a:r>
            <a:r>
              <a:rPr lang="ru-RU" dirty="0" err="1">
                <a:latin typeface="+mn-lt"/>
              </a:rPr>
              <a:t>виразки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пролежні</a:t>
            </a:r>
            <a:r>
              <a:rPr lang="ru-RU" dirty="0">
                <a:latin typeface="+mn-lt"/>
              </a:rPr>
              <a:t>), </a:t>
            </a:r>
            <a:r>
              <a:rPr lang="ru-RU" dirty="0" err="1">
                <a:latin typeface="+mn-lt"/>
              </a:rPr>
              <a:t>ентероколіт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пієліт</a:t>
            </a:r>
            <a:r>
              <a:rPr lang="ru-RU" dirty="0">
                <a:latin typeface="+mn-lt"/>
              </a:rPr>
              <a:t>, цистит.</a:t>
            </a:r>
          </a:p>
        </p:txBody>
      </p:sp>
      <p:pic>
        <p:nvPicPr>
          <p:cNvPr id="68610" name="Picture 2" descr="Стрептоцид-Дарниця таблетки по 300 мг №10"/>
          <p:cNvPicPr>
            <a:picLocks noChangeAspect="1" noChangeArrowheads="1"/>
          </p:cNvPicPr>
          <p:nvPr/>
        </p:nvPicPr>
        <p:blipFill>
          <a:blip r:embed="rId3"/>
          <a:srcRect t="31352" r="1764" b="24756"/>
          <a:stretch>
            <a:fillRect/>
          </a:stretch>
        </p:blipFill>
        <p:spPr bwMode="auto">
          <a:xfrm>
            <a:off x="357158" y="3714758"/>
            <a:ext cx="2000264" cy="893735"/>
          </a:xfrm>
          <a:prstGeom prst="rect">
            <a:avLst/>
          </a:prstGeom>
          <a:noFill/>
        </p:spPr>
      </p:pic>
      <p:pic>
        <p:nvPicPr>
          <p:cNvPr id="68612" name="Picture 4" descr="Стрептоцид таблетки по 300 мг №10"/>
          <p:cNvPicPr>
            <a:picLocks noChangeAspect="1" noChangeArrowheads="1"/>
          </p:cNvPicPr>
          <p:nvPr/>
        </p:nvPicPr>
        <p:blipFill>
          <a:blip r:embed="rId4"/>
          <a:srcRect t="29262" r="3854" b="24756"/>
          <a:stretch>
            <a:fillRect/>
          </a:stretch>
        </p:blipFill>
        <p:spPr bwMode="auto">
          <a:xfrm>
            <a:off x="6500826" y="3571882"/>
            <a:ext cx="2214578" cy="1059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Стрептоцидова мазь 10 % по 25 г у тубах"/>
          <p:cNvPicPr>
            <a:picLocks noChangeAspect="1" noChangeArrowheads="1"/>
          </p:cNvPicPr>
          <p:nvPr/>
        </p:nvPicPr>
        <p:blipFill>
          <a:blip r:embed="rId2"/>
          <a:srcRect l="33442" r="33116"/>
          <a:stretch>
            <a:fillRect/>
          </a:stretch>
        </p:blipFill>
        <p:spPr bwMode="auto">
          <a:xfrm>
            <a:off x="357158" y="2500312"/>
            <a:ext cx="714380" cy="2136180"/>
          </a:xfrm>
          <a:prstGeom prst="rect">
            <a:avLst/>
          </a:prstGeom>
          <a:noFill/>
        </p:spPr>
      </p:pic>
      <p:pic>
        <p:nvPicPr>
          <p:cNvPr id="103428" name="Picture 4" descr="Стрептоцидова мазь 5 % по 25 г у тубах"/>
          <p:cNvPicPr>
            <a:picLocks noChangeAspect="1" noChangeArrowheads="1"/>
          </p:cNvPicPr>
          <p:nvPr/>
        </p:nvPicPr>
        <p:blipFill>
          <a:blip r:embed="rId3"/>
          <a:srcRect l="33442" t="4180" r="35206"/>
          <a:stretch>
            <a:fillRect/>
          </a:stretch>
        </p:blipFill>
        <p:spPr bwMode="auto">
          <a:xfrm>
            <a:off x="1214414" y="2571750"/>
            <a:ext cx="671578" cy="2052526"/>
          </a:xfrm>
          <a:prstGeom prst="rect">
            <a:avLst/>
          </a:prstGeom>
          <a:noFill/>
        </p:spPr>
      </p:pic>
      <p:pic>
        <p:nvPicPr>
          <p:cNvPr id="103430" name="Picture 6" descr="Стрептоцидова мазь 10 % по 25 г у конт."/>
          <p:cNvPicPr>
            <a:picLocks noChangeAspect="1" noChangeArrowheads="1"/>
          </p:cNvPicPr>
          <p:nvPr/>
        </p:nvPicPr>
        <p:blipFill>
          <a:blip r:embed="rId4"/>
          <a:srcRect l="14631" t="8360" r="12215" b="10125"/>
          <a:stretch>
            <a:fillRect/>
          </a:stretch>
        </p:blipFill>
        <p:spPr bwMode="auto">
          <a:xfrm>
            <a:off x="2143108" y="3477992"/>
            <a:ext cx="1143008" cy="1273638"/>
          </a:xfrm>
          <a:prstGeom prst="rect">
            <a:avLst/>
          </a:prstGeom>
          <a:noFill/>
        </p:spPr>
      </p:pic>
      <p:pic>
        <p:nvPicPr>
          <p:cNvPr id="103432" name="Picture 8" descr="Стрептоцид мазь 10 % по 25 г у бан."/>
          <p:cNvPicPr>
            <a:picLocks noChangeAspect="1" noChangeArrowheads="1"/>
          </p:cNvPicPr>
          <p:nvPr/>
        </p:nvPicPr>
        <p:blipFill>
          <a:blip r:embed="rId5"/>
          <a:srcRect l="18811" t="18811" r="20575" b="22666"/>
          <a:stretch>
            <a:fillRect/>
          </a:stretch>
        </p:blipFill>
        <p:spPr bwMode="auto">
          <a:xfrm>
            <a:off x="3571868" y="3143254"/>
            <a:ext cx="1553777" cy="1500198"/>
          </a:xfrm>
          <a:prstGeom prst="rect">
            <a:avLst/>
          </a:prstGeom>
          <a:noFill/>
        </p:spPr>
      </p:pic>
      <p:pic>
        <p:nvPicPr>
          <p:cNvPr id="103434" name="Picture 10" descr="Стрептоцидова мазь 10 % по 25 г у тубах"/>
          <p:cNvPicPr>
            <a:picLocks noChangeAspect="1" noChangeArrowheads="1"/>
          </p:cNvPicPr>
          <p:nvPr/>
        </p:nvPicPr>
        <p:blipFill>
          <a:blip r:embed="rId6"/>
          <a:srcRect l="31352" r="33116"/>
          <a:stretch>
            <a:fillRect/>
          </a:stretch>
        </p:blipFill>
        <p:spPr bwMode="auto">
          <a:xfrm>
            <a:off x="8001024" y="2000246"/>
            <a:ext cx="935229" cy="2632070"/>
          </a:xfrm>
          <a:prstGeom prst="rect">
            <a:avLst/>
          </a:prstGeom>
          <a:noFill/>
        </p:spPr>
      </p:pic>
      <p:pic>
        <p:nvPicPr>
          <p:cNvPr id="103438" name="Picture 14" descr="Стрептоцид мазь 10 % по 25 г у тубах"/>
          <p:cNvPicPr>
            <a:picLocks noChangeAspect="1" noChangeArrowheads="1"/>
          </p:cNvPicPr>
          <p:nvPr/>
        </p:nvPicPr>
        <p:blipFill>
          <a:blip r:embed="rId7"/>
          <a:srcRect l="12541" t="20901" r="10125" b="22666"/>
          <a:stretch>
            <a:fillRect/>
          </a:stretch>
        </p:blipFill>
        <p:spPr bwMode="auto">
          <a:xfrm>
            <a:off x="6143636" y="3286130"/>
            <a:ext cx="2000264" cy="1459652"/>
          </a:xfrm>
          <a:prstGeom prst="rect">
            <a:avLst/>
          </a:prstGeom>
          <a:noFill/>
        </p:spPr>
      </p:pic>
      <p:pic>
        <p:nvPicPr>
          <p:cNvPr id="103440" name="Picture 16" descr="Стрептоцидова мазь 10 % по 25 г у бан."/>
          <p:cNvPicPr>
            <a:picLocks noChangeAspect="1" noChangeArrowheads="1"/>
          </p:cNvPicPr>
          <p:nvPr/>
        </p:nvPicPr>
        <p:blipFill>
          <a:blip r:embed="rId8"/>
          <a:srcRect l="30654" t="12570" r="30517" b="5726"/>
          <a:stretch>
            <a:fillRect/>
          </a:stretch>
        </p:blipFill>
        <p:spPr bwMode="auto">
          <a:xfrm>
            <a:off x="5214942" y="2857502"/>
            <a:ext cx="870078" cy="1785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285734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>
                <a:latin typeface="+mn-lt"/>
              </a:rPr>
              <a:t>Показання</a:t>
            </a:r>
            <a:endParaRPr lang="ru-RU" sz="1600" b="1" dirty="0">
              <a:latin typeface="+mn-lt"/>
            </a:endParaRPr>
          </a:p>
          <a:p>
            <a:pPr algn="just"/>
            <a:r>
              <a:rPr lang="ru-RU" sz="1600" dirty="0" err="1">
                <a:latin typeface="+mn-lt"/>
              </a:rPr>
              <a:t>Виразки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опіки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тріщини</a:t>
            </a:r>
            <a:r>
              <a:rPr lang="ru-RU" sz="1600" dirty="0">
                <a:latin typeface="+mn-lt"/>
              </a:rPr>
              <a:t>, рани, </a:t>
            </a:r>
            <a:r>
              <a:rPr lang="ru-RU" sz="1600" dirty="0" err="1">
                <a:latin typeface="+mn-lt"/>
              </a:rPr>
              <a:t>піодермії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бешиха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шкіри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гнійно-запальні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процеси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шкіри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які</a:t>
            </a:r>
            <a:r>
              <a:rPr lang="ru-RU" sz="1600" dirty="0">
                <a:latin typeface="+mn-lt"/>
              </a:rPr>
              <a:t> не </a:t>
            </a:r>
            <a:r>
              <a:rPr lang="ru-RU" sz="1600" dirty="0" err="1">
                <a:latin typeface="+mn-lt"/>
              </a:rPr>
              <a:t>супроводжуються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вираженою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ексудацією</a:t>
            </a:r>
            <a:r>
              <a:rPr lang="ru-RU" sz="1600" dirty="0">
                <a:latin typeface="+mn-lt"/>
              </a:rPr>
              <a:t>.</a:t>
            </a:r>
          </a:p>
          <a:p>
            <a:pPr algn="just"/>
            <a:r>
              <a:rPr lang="ru-RU" sz="1600" dirty="0" err="1">
                <a:latin typeface="+mn-lt"/>
              </a:rPr>
              <a:t>Наносити</a:t>
            </a:r>
            <a:r>
              <a:rPr lang="ru-RU" sz="1600" dirty="0">
                <a:latin typeface="+mn-lt"/>
              </a:rPr>
              <a:t> тонким шаром на </a:t>
            </a:r>
            <a:r>
              <a:rPr lang="ru-RU" sz="1600" dirty="0" err="1">
                <a:latin typeface="+mn-lt"/>
              </a:rPr>
              <a:t>уражену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ділянку</a:t>
            </a:r>
            <a:r>
              <a:rPr lang="ru-RU" sz="1600" dirty="0">
                <a:latin typeface="+mn-lt"/>
              </a:rPr>
              <a:t>, у тому </a:t>
            </a:r>
            <a:r>
              <a:rPr lang="ru-RU" sz="1600" dirty="0" err="1">
                <a:latin typeface="+mn-lt"/>
              </a:rPr>
              <a:t>числі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марлеву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пов’язку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 err="1">
                <a:latin typeface="+mn-lt"/>
              </a:rPr>
              <a:t>Кратність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тривалість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застосування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визначається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лікарем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залежить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тяжкості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захворювання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досягнутого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терапевтичного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ефекту</a:t>
            </a:r>
            <a:r>
              <a:rPr lang="ru-RU" sz="1600" dirty="0">
                <a:latin typeface="+mn-lt"/>
              </a:rPr>
              <a:t>.</a:t>
            </a:r>
          </a:p>
        </p:txBody>
      </p:sp>
      <p:pic>
        <p:nvPicPr>
          <p:cNvPr id="58370" name="Picture 2" descr="Стрептоцид порошок н/ш по 5 г №20 у саш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2214560"/>
            <a:ext cx="1177384" cy="1143008"/>
          </a:xfrm>
          <a:prstGeom prst="rect">
            <a:avLst/>
          </a:prstGeom>
          <a:noFill/>
        </p:spPr>
      </p:pic>
      <p:pic>
        <p:nvPicPr>
          <p:cNvPr id="58374" name="Picture 6" descr="Стрептоцид лінімент 5 % по 30 г у тубах"/>
          <p:cNvPicPr>
            <a:picLocks noChangeAspect="1" noChangeArrowheads="1"/>
          </p:cNvPicPr>
          <p:nvPr/>
        </p:nvPicPr>
        <p:blipFill>
          <a:blip r:embed="rId10"/>
          <a:srcRect l="11250" t="24375" r="9999" b="17499"/>
          <a:stretch>
            <a:fillRect/>
          </a:stretch>
        </p:blipFill>
        <p:spPr bwMode="auto">
          <a:xfrm>
            <a:off x="6357950" y="2071684"/>
            <a:ext cx="1742165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/>
        </p:nvSpPr>
        <p:spPr>
          <a:xfrm>
            <a:off x="2143108" y="285734"/>
            <a:ext cx="3868737" cy="62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Arial"/>
              <a:buNone/>
            </a:pPr>
            <a:r>
              <a:rPr lang="en-US" sz="2400" b="1" i="0" u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НОРСУЛЬФАЗОЛ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Arial"/>
              <a:buNone/>
            </a:pPr>
            <a:r>
              <a:rPr lang="en-US" sz="2400" b="1" i="0" u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(СУЛЬФАТІАЗОЛ) </a:t>
            </a:r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428596" y="1142990"/>
            <a:ext cx="8429684" cy="18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Легко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всмоктується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легко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виділяється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організму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сечею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незмінному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вигляді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Найширше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використовують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інфекціях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ЛОР-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органів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сечовивідних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шляхів</a:t>
            </a:r>
            <a:r>
              <a:rPr lang="en-US" sz="24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/>
          </a:p>
        </p:txBody>
      </p:sp>
      <p:pic>
        <p:nvPicPr>
          <p:cNvPr id="241" name="Google Shape;241;p30" descr="9372009-11-2614691622"/>
          <p:cNvPicPr preferRelativeResize="0"/>
          <p:nvPr/>
        </p:nvPicPr>
        <p:blipFill rotWithShape="1">
          <a:blip r:embed="rId3">
            <a:alphaModFix/>
          </a:blip>
          <a:srcRect l="5093" t="5555" r="9259"/>
          <a:stretch/>
        </p:blipFill>
        <p:spPr>
          <a:xfrm>
            <a:off x="3000364" y="3071816"/>
            <a:ext cx="1919270" cy="1471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8"/>
            <a:ext cx="85725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+mn-lt"/>
              </a:rPr>
              <a:t>Інгаліпт</a:t>
            </a:r>
            <a:r>
              <a:rPr lang="ru-RU" sz="1600" dirty="0">
                <a:latin typeface="+mn-lt"/>
              </a:rPr>
              <a:t> – </a:t>
            </a:r>
            <a:r>
              <a:rPr lang="ru-RU" sz="1600" dirty="0" err="1">
                <a:latin typeface="+mn-lt"/>
              </a:rPr>
              <a:t>комбінований</a:t>
            </a:r>
            <a:r>
              <a:rPr lang="ru-RU" sz="1600" dirty="0">
                <a:latin typeface="+mn-lt"/>
              </a:rPr>
              <a:t> препарат, </a:t>
            </a:r>
            <a:r>
              <a:rPr lang="ru-RU" sz="1600" dirty="0" err="1">
                <a:latin typeface="+mn-lt"/>
              </a:rPr>
              <a:t>який</a:t>
            </a:r>
            <a:r>
              <a:rPr lang="ru-RU" sz="1600" dirty="0">
                <a:latin typeface="+mn-lt"/>
              </a:rPr>
              <a:t> чинить </a:t>
            </a:r>
            <a:r>
              <a:rPr lang="ru-RU" sz="1600" dirty="0" err="1">
                <a:latin typeface="+mn-lt"/>
              </a:rPr>
              <a:t>протизапальну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протимікробну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охолоджувальну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відволікаючу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дію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 err="1">
                <a:latin typeface="+mn-lt"/>
              </a:rPr>
              <a:t>Активний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відносно</a:t>
            </a:r>
            <a:r>
              <a:rPr lang="ru-RU" sz="1600" dirty="0">
                <a:latin typeface="+mn-lt"/>
              </a:rPr>
              <a:t> Г+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Г- </a:t>
            </a:r>
            <a:r>
              <a:rPr lang="ru-RU" sz="1600" dirty="0" err="1">
                <a:latin typeface="+mn-lt"/>
              </a:rPr>
              <a:t>мікроорганізмів</a:t>
            </a:r>
            <a:r>
              <a:rPr lang="ru-RU" sz="1600" dirty="0">
                <a:latin typeface="+mn-lt"/>
              </a:rPr>
              <a:t>.</a:t>
            </a:r>
          </a:p>
          <a:p>
            <a:pPr algn="just"/>
            <a:r>
              <a:rPr lang="ru-RU" sz="1600" b="1" dirty="0" err="1">
                <a:latin typeface="+mn-lt"/>
              </a:rPr>
              <a:t>Показання</a:t>
            </a:r>
            <a:r>
              <a:rPr lang="ru-RU" sz="1600" b="1" dirty="0">
                <a:latin typeface="+mn-lt"/>
              </a:rPr>
              <a:t>: </a:t>
            </a:r>
            <a:r>
              <a:rPr lang="ru-RU" sz="1600" dirty="0" err="1">
                <a:latin typeface="+mn-lt"/>
              </a:rPr>
              <a:t>інфекційно-запальні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захворювання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ЛОР-органів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слизової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оболонки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порожнини</a:t>
            </a:r>
            <a:r>
              <a:rPr lang="ru-RU" sz="1600" dirty="0">
                <a:latin typeface="+mn-lt"/>
              </a:rPr>
              <a:t> рота: </a:t>
            </a:r>
            <a:r>
              <a:rPr lang="ru-RU" sz="1600" dirty="0" err="1">
                <a:latin typeface="+mn-lt"/>
              </a:rPr>
              <a:t>тонзиліт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фарингіт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ларингіт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афтозний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виразковий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стоматити</a:t>
            </a:r>
            <a:r>
              <a:rPr lang="ru-RU" sz="1600" dirty="0">
                <a:latin typeface="+mn-lt"/>
              </a:rPr>
              <a:t>.</a:t>
            </a:r>
          </a:p>
          <a:p>
            <a:pPr algn="just"/>
            <a:r>
              <a:rPr lang="ru-RU" dirty="0">
                <a:latin typeface="+mn-lt"/>
              </a:rPr>
              <a:t>Перед </a:t>
            </a:r>
            <a:r>
              <a:rPr lang="ru-RU" dirty="0" err="1">
                <a:latin typeface="+mn-lt"/>
              </a:rPr>
              <a:t>застосуванням</a:t>
            </a:r>
            <a:r>
              <a:rPr lang="ru-RU" dirty="0">
                <a:latin typeface="+mn-lt"/>
              </a:rPr>
              <a:t> препарату </a:t>
            </a:r>
            <a:r>
              <a:rPr lang="ru-RU" dirty="0" err="1">
                <a:latin typeface="+mn-lt"/>
              </a:rPr>
              <a:t>рекомендується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прополоскати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порожнину</a:t>
            </a:r>
            <a:r>
              <a:rPr lang="ru-RU" dirty="0">
                <a:latin typeface="+mn-lt"/>
              </a:rPr>
              <a:t> рота теплою </a:t>
            </a:r>
            <a:r>
              <a:rPr lang="ru-RU" dirty="0" err="1">
                <a:latin typeface="+mn-lt"/>
              </a:rPr>
              <a:t>кип'яченою</a:t>
            </a:r>
            <a:r>
              <a:rPr lang="ru-RU" dirty="0">
                <a:latin typeface="+mn-lt"/>
              </a:rPr>
              <a:t> водою. </a:t>
            </a:r>
          </a:p>
          <a:p>
            <a:pPr algn="just"/>
            <a:r>
              <a:rPr lang="ru-RU" dirty="0">
                <a:latin typeface="+mn-lt"/>
              </a:rPr>
              <a:t>З </a:t>
            </a:r>
            <a:r>
              <a:rPr lang="ru-RU" dirty="0" err="1">
                <a:latin typeface="+mn-lt"/>
              </a:rPr>
              <a:t>уражених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ділянок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порожнини</a:t>
            </a:r>
            <a:r>
              <a:rPr lang="ru-RU" dirty="0">
                <a:latin typeface="+mn-lt"/>
              </a:rPr>
              <a:t> рота (</a:t>
            </a:r>
            <a:r>
              <a:rPr lang="ru-RU" dirty="0" err="1">
                <a:latin typeface="+mn-lt"/>
              </a:rPr>
              <a:t>виразки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ерозії</a:t>
            </a:r>
            <a:r>
              <a:rPr lang="ru-RU" dirty="0">
                <a:latin typeface="+mn-lt"/>
              </a:rPr>
              <a:t>) за </a:t>
            </a:r>
            <a:r>
              <a:rPr lang="ru-RU" dirty="0" err="1">
                <a:latin typeface="+mn-lt"/>
              </a:rPr>
              <a:t>допомогою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стерильних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тампонів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видалити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некротичний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наліт</a:t>
            </a:r>
            <a:r>
              <a:rPr lang="ru-RU" dirty="0">
                <a:latin typeface="+mn-lt"/>
              </a:rPr>
              <a:t>.</a:t>
            </a:r>
          </a:p>
          <a:p>
            <a:pPr algn="just"/>
            <a:r>
              <a:rPr lang="ru-RU" dirty="0" err="1">
                <a:latin typeface="+mn-lt"/>
              </a:rPr>
              <a:t>Після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зрошування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порожнини</a:t>
            </a:r>
            <a:r>
              <a:rPr lang="ru-RU" dirty="0">
                <a:latin typeface="+mn-lt"/>
              </a:rPr>
              <a:t> рота препаратом </a:t>
            </a:r>
            <a:r>
              <a:rPr lang="ru-RU" dirty="0" err="1">
                <a:latin typeface="+mn-lt"/>
              </a:rPr>
              <a:t>слід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утримуватися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прийому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їжі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впродовж</a:t>
            </a:r>
            <a:r>
              <a:rPr lang="ru-RU" dirty="0">
                <a:latin typeface="+mn-lt"/>
              </a:rPr>
              <a:t> 15-30 </a:t>
            </a:r>
            <a:r>
              <a:rPr lang="ru-RU" dirty="0" err="1">
                <a:latin typeface="+mn-lt"/>
              </a:rPr>
              <a:t>хвилин</a:t>
            </a:r>
            <a:r>
              <a:rPr lang="ru-RU" dirty="0">
                <a:latin typeface="+mn-lt"/>
              </a:rPr>
              <a:t>.</a:t>
            </a:r>
          </a:p>
        </p:txBody>
      </p:sp>
      <p:pic>
        <p:nvPicPr>
          <p:cNvPr id="1026" name="Picture 2" descr="Інгаліпт-Н спрей д/рот. порож. по 30 г у балон."/>
          <p:cNvPicPr>
            <a:picLocks noChangeAspect="1" noChangeArrowheads="1"/>
          </p:cNvPicPr>
          <p:nvPr/>
        </p:nvPicPr>
        <p:blipFill>
          <a:blip r:embed="rId2"/>
          <a:srcRect l="20625" t="1875" r="21249"/>
          <a:stretch>
            <a:fillRect/>
          </a:stretch>
        </p:blipFill>
        <p:spPr bwMode="auto">
          <a:xfrm>
            <a:off x="285720" y="2857502"/>
            <a:ext cx="1143008" cy="1929580"/>
          </a:xfrm>
          <a:prstGeom prst="rect">
            <a:avLst/>
          </a:prstGeom>
          <a:noFill/>
        </p:spPr>
      </p:pic>
      <p:pic>
        <p:nvPicPr>
          <p:cNvPr id="1028" name="Picture 4" descr="Інгаліпт аерозоль по 30 мл у бало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00378"/>
            <a:ext cx="1714512" cy="1714512"/>
          </a:xfrm>
          <a:prstGeom prst="rect">
            <a:avLst/>
          </a:prstGeom>
          <a:noFill/>
        </p:spPr>
      </p:pic>
      <p:pic>
        <p:nvPicPr>
          <p:cNvPr id="1030" name="Picture 6" descr="Інгаліпт-Здоров'я форте з ромашкою спрей д/рот. порож. по 30 мл у балон."/>
          <p:cNvPicPr>
            <a:picLocks noChangeAspect="1" noChangeArrowheads="1"/>
          </p:cNvPicPr>
          <p:nvPr/>
        </p:nvPicPr>
        <p:blipFill>
          <a:blip r:embed="rId4"/>
          <a:srcRect l="6250" t="30000" r="11249" b="27500"/>
          <a:stretch>
            <a:fillRect/>
          </a:stretch>
        </p:blipFill>
        <p:spPr bwMode="auto">
          <a:xfrm>
            <a:off x="6206670" y="4000510"/>
            <a:ext cx="2651610" cy="682991"/>
          </a:xfrm>
          <a:prstGeom prst="rect">
            <a:avLst/>
          </a:prstGeom>
          <a:noFill/>
        </p:spPr>
      </p:pic>
      <p:pic>
        <p:nvPicPr>
          <p:cNvPr id="1032" name="Picture 8" descr="Інгаліпт-Здоров'я спрей д/рот. порож. по 30 мл у балон."/>
          <p:cNvPicPr>
            <a:picLocks noChangeAspect="1" noChangeArrowheads="1"/>
          </p:cNvPicPr>
          <p:nvPr/>
        </p:nvPicPr>
        <p:blipFill>
          <a:blip r:embed="rId5"/>
          <a:srcRect l="6250" t="27500" r="11249" b="25000"/>
          <a:stretch>
            <a:fillRect/>
          </a:stretch>
        </p:blipFill>
        <p:spPr bwMode="auto">
          <a:xfrm>
            <a:off x="6215074" y="2571750"/>
            <a:ext cx="2545449" cy="732780"/>
          </a:xfrm>
          <a:prstGeom prst="rect">
            <a:avLst/>
          </a:prstGeom>
          <a:noFill/>
        </p:spPr>
      </p:pic>
      <p:pic>
        <p:nvPicPr>
          <p:cNvPr id="1034" name="Picture 10" descr="Інгаліпт-Здоров'я форте спрей д/рот. порож. по 30 мл у балон."/>
          <p:cNvPicPr>
            <a:picLocks noChangeAspect="1" noChangeArrowheads="1"/>
          </p:cNvPicPr>
          <p:nvPr/>
        </p:nvPicPr>
        <p:blipFill>
          <a:blip r:embed="rId6"/>
          <a:srcRect l="6250" t="30000" r="11249" b="27500"/>
          <a:stretch>
            <a:fillRect/>
          </a:stretch>
        </p:blipFill>
        <p:spPr bwMode="auto">
          <a:xfrm>
            <a:off x="6215074" y="3286130"/>
            <a:ext cx="2571768" cy="662425"/>
          </a:xfrm>
          <a:prstGeom prst="rect">
            <a:avLst/>
          </a:prstGeom>
          <a:noFill/>
        </p:spPr>
      </p:pic>
      <p:pic>
        <p:nvPicPr>
          <p:cNvPr id="1036" name="Picture 12" descr="Інгаліпт-КМ спрей по 30 мл у балон."/>
          <p:cNvPicPr>
            <a:picLocks noChangeAspect="1" noChangeArrowheads="1"/>
          </p:cNvPicPr>
          <p:nvPr/>
        </p:nvPicPr>
        <p:blipFill>
          <a:blip r:embed="rId7"/>
          <a:srcRect l="13125" r="13749"/>
          <a:stretch>
            <a:fillRect/>
          </a:stretch>
        </p:blipFill>
        <p:spPr bwMode="auto">
          <a:xfrm>
            <a:off x="3857621" y="2956428"/>
            <a:ext cx="1285884" cy="1758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/>
        </p:nvSpPr>
        <p:spPr>
          <a:xfrm>
            <a:off x="1357290" y="142858"/>
            <a:ext cx="4984750" cy="34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4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СУЛЬФАДИМЕТОКСИН </a:t>
            </a:r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357158" y="857238"/>
            <a:ext cx="8429684" cy="192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2060"/>
              </a:buClr>
            </a:pPr>
            <a:endParaRPr sz="1600">
              <a:latin typeface="+mn-lt"/>
            </a:endParaRPr>
          </a:p>
        </p:txBody>
      </p:sp>
      <p:pic>
        <p:nvPicPr>
          <p:cNvPr id="66562" name="Picture 2" descr="Сульфадиметоксин таблетки по 0.5 г №10"/>
          <p:cNvPicPr>
            <a:picLocks noChangeAspect="1" noChangeArrowheads="1"/>
          </p:cNvPicPr>
          <p:nvPr/>
        </p:nvPicPr>
        <p:blipFill>
          <a:blip r:embed="rId3"/>
          <a:srcRect l="14631" t="10451" r="10125" b="14305"/>
          <a:stretch>
            <a:fillRect/>
          </a:stretch>
        </p:blipFill>
        <p:spPr bwMode="auto">
          <a:xfrm>
            <a:off x="6786578" y="3000378"/>
            <a:ext cx="1785950" cy="1785950"/>
          </a:xfrm>
          <a:prstGeom prst="rect">
            <a:avLst/>
          </a:prstGeom>
          <a:noFill/>
        </p:spPr>
      </p:pic>
      <p:pic>
        <p:nvPicPr>
          <p:cNvPr id="66564" name="Picture 4" descr="Сульфадиметоксин-Дарниця таблетки по 0.5 г №10"/>
          <p:cNvPicPr>
            <a:picLocks noChangeAspect="1" noChangeArrowheads="1"/>
          </p:cNvPicPr>
          <p:nvPr/>
        </p:nvPicPr>
        <p:blipFill>
          <a:blip r:embed="rId4"/>
          <a:srcRect t="31425" r="-326" b="24580"/>
          <a:stretch>
            <a:fillRect/>
          </a:stretch>
        </p:blipFill>
        <p:spPr bwMode="auto">
          <a:xfrm>
            <a:off x="3929058" y="3714758"/>
            <a:ext cx="2286016" cy="1000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571486"/>
            <a:ext cx="88583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2060"/>
              </a:buClr>
            </a:pPr>
            <a:r>
              <a:rPr lang="ru-RU" sz="1600" dirty="0" err="1">
                <a:latin typeface="+mn-lt"/>
              </a:rPr>
              <a:t>сульфаніламід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тривалої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. </a:t>
            </a:r>
          </a:p>
          <a:p>
            <a:pPr lvl="0" algn="just">
              <a:buClr>
                <a:srgbClr val="002060"/>
              </a:buClr>
            </a:pP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 ШКТ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всмоктується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повільно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накопичується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жовчі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повільно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проходить через ГЕБ. </a:t>
            </a:r>
          </a:p>
          <a:p>
            <a:pPr lvl="0" algn="just">
              <a:buClr>
                <a:srgbClr val="002060"/>
              </a:buClr>
            </a:pPr>
            <a:r>
              <a:rPr lang="ru-RU" sz="1600" dirty="0">
                <a:latin typeface="+mn-lt"/>
              </a:rPr>
              <a:t>Не </a:t>
            </a:r>
            <a:r>
              <a:rPr lang="ru-RU" sz="1600" dirty="0" err="1">
                <a:latin typeface="+mn-lt"/>
              </a:rPr>
              <a:t>діє</a:t>
            </a:r>
            <a:r>
              <a:rPr lang="ru-RU" sz="1600" dirty="0">
                <a:latin typeface="+mn-lt"/>
              </a:rPr>
              <a:t> на </a:t>
            </a:r>
            <a:r>
              <a:rPr lang="ru-RU" sz="1600" dirty="0" err="1">
                <a:latin typeface="+mn-lt"/>
              </a:rPr>
              <a:t>штами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бактерій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стійких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інших</a:t>
            </a:r>
            <a:r>
              <a:rPr lang="ru-RU" sz="1600" dirty="0">
                <a:latin typeface="+mn-lt"/>
              </a:rPr>
              <a:t> САП. </a:t>
            </a:r>
          </a:p>
          <a:p>
            <a:pPr lvl="0" algn="just">
              <a:buClr>
                <a:srgbClr val="002060"/>
              </a:buClr>
            </a:pPr>
            <a:r>
              <a:rPr lang="ru-RU" sz="1600" dirty="0">
                <a:latin typeface="+mn-lt"/>
              </a:rPr>
              <a:t>При </a:t>
            </a:r>
            <a:r>
              <a:rPr lang="ru-RU" sz="1600" dirty="0" err="1">
                <a:latin typeface="+mn-lt"/>
              </a:rPr>
              <a:t>прийомі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внутрішньо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відносно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повільно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всмоктується</a:t>
            </a:r>
            <a:r>
              <a:rPr lang="ru-RU" sz="1600" dirty="0">
                <a:latin typeface="+mn-lt"/>
              </a:rPr>
              <a:t> у травному </a:t>
            </a:r>
            <a:r>
              <a:rPr lang="ru-RU" sz="1600" dirty="0" err="1">
                <a:latin typeface="+mn-lt"/>
              </a:rPr>
              <a:t>тракті</a:t>
            </a:r>
            <a:r>
              <a:rPr lang="ru-RU" sz="1600" dirty="0">
                <a:latin typeface="+mn-lt"/>
              </a:rPr>
              <a:t>. </a:t>
            </a:r>
          </a:p>
          <a:p>
            <a:pPr lvl="0" algn="just">
              <a:buClr>
                <a:srgbClr val="002060"/>
              </a:buClr>
            </a:pPr>
            <a:r>
              <a:rPr lang="ru-RU" sz="1600" dirty="0">
                <a:latin typeface="+mn-lt"/>
              </a:rPr>
              <a:t>При одноразовому </a:t>
            </a:r>
            <a:r>
              <a:rPr lang="ru-RU" sz="1600" dirty="0" err="1">
                <a:latin typeface="+mn-lt"/>
              </a:rPr>
              <a:t>прийомі</a:t>
            </a:r>
            <a:r>
              <a:rPr lang="ru-RU" sz="1600" dirty="0">
                <a:latin typeface="+mn-lt"/>
              </a:rPr>
              <a:t> у ТД (1-2 г) </a:t>
            </a:r>
            <a:r>
              <a:rPr lang="ru-RU" sz="1600" dirty="0" err="1">
                <a:latin typeface="+mn-lt"/>
              </a:rPr>
              <a:t>виявляється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крові</a:t>
            </a:r>
            <a:r>
              <a:rPr lang="ru-RU" sz="1600" dirty="0">
                <a:latin typeface="+mn-lt"/>
              </a:rPr>
              <a:t> через 30 </a:t>
            </a:r>
            <a:r>
              <a:rPr lang="ru-RU" sz="1600" dirty="0" err="1">
                <a:latin typeface="+mn-lt"/>
              </a:rPr>
              <a:t>хв</a:t>
            </a:r>
            <a:r>
              <a:rPr lang="ru-RU" sz="1600" dirty="0">
                <a:latin typeface="+mn-lt"/>
              </a:rPr>
              <a:t>.; </a:t>
            </a:r>
            <a:r>
              <a:rPr lang="ru-RU" sz="1600" dirty="0" err="1">
                <a:latin typeface="+mn-lt"/>
              </a:rPr>
              <a:t>однак</a:t>
            </a:r>
            <a:r>
              <a:rPr lang="ru-RU" sz="1600" dirty="0">
                <a:latin typeface="+mn-lt"/>
              </a:rPr>
              <a:t> максимальна </a:t>
            </a:r>
            <a:r>
              <a:rPr lang="ru-RU" sz="1600" dirty="0" err="1">
                <a:latin typeface="+mn-lt"/>
              </a:rPr>
              <a:t>концентрація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досягається</a:t>
            </a:r>
            <a:r>
              <a:rPr lang="ru-RU" sz="1600" dirty="0">
                <a:latin typeface="+mn-lt"/>
              </a:rPr>
              <a:t> через 8-12 год. </a:t>
            </a:r>
          </a:p>
          <a:p>
            <a:pPr algn="just"/>
            <a:r>
              <a:rPr lang="ru-RU" sz="1600" b="1" dirty="0" err="1">
                <a:latin typeface="+mn-lt"/>
              </a:rPr>
              <a:t>Показання</a:t>
            </a:r>
            <a:r>
              <a:rPr lang="ru-RU" sz="1600" b="1" dirty="0">
                <a:latin typeface="+mn-lt"/>
              </a:rPr>
              <a:t>: </a:t>
            </a:r>
            <a:r>
              <a:rPr lang="ru-RU" sz="1600" dirty="0" err="1">
                <a:latin typeface="+mn-lt"/>
              </a:rPr>
              <a:t>інфекційно-запальні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захворювання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спричинені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чутливою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 препарату </a:t>
            </a:r>
            <a:r>
              <a:rPr lang="ru-RU" sz="1600" dirty="0" err="1">
                <a:latin typeface="+mn-lt"/>
              </a:rPr>
              <a:t>мікрофлорою</a:t>
            </a:r>
            <a:r>
              <a:rPr lang="ru-RU" sz="1600" dirty="0">
                <a:latin typeface="+mn-lt"/>
              </a:rPr>
              <a:t>: </a:t>
            </a:r>
            <a:r>
              <a:rPr lang="ru-RU" dirty="0" err="1">
                <a:latin typeface="+mn-lt"/>
              </a:rPr>
              <a:t>тонзиліт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бронхіт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пневмонія</a:t>
            </a:r>
            <a:r>
              <a:rPr lang="ru-RU" dirty="0">
                <a:latin typeface="+mn-lt"/>
              </a:rPr>
              <a:t>, гайморит, отит, </a:t>
            </a:r>
            <a:r>
              <a:rPr lang="ru-RU" dirty="0" err="1">
                <a:latin typeface="+mn-lt"/>
              </a:rPr>
              <a:t>дизентерія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запальні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захворювання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жовчовивідних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сечовивідних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шляхів</a:t>
            </a:r>
            <a:r>
              <a:rPr lang="ru-RU" dirty="0">
                <a:latin typeface="+mn-lt"/>
              </a:rPr>
              <a:t>, гонорея, </a:t>
            </a:r>
            <a:r>
              <a:rPr lang="ru-RU" dirty="0" err="1">
                <a:latin typeface="+mn-lt"/>
              </a:rPr>
              <a:t>бешиха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піодермія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менінгіт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ранові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інфекції</a:t>
            </a:r>
            <a:r>
              <a:rPr lang="ru-RU" dirty="0">
                <a:latin typeface="+mn-lt"/>
              </a:rPr>
              <a:t>, трахома, токсоплазмоз, </a:t>
            </a:r>
            <a:r>
              <a:rPr lang="ru-RU" dirty="0" err="1">
                <a:latin typeface="+mn-lt"/>
              </a:rPr>
              <a:t>шигельоз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резистентні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форми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малярії</a:t>
            </a:r>
            <a:r>
              <a:rPr lang="ru-RU" dirty="0">
                <a:latin typeface="+mn-lt"/>
              </a:rPr>
              <a:t> (у </a:t>
            </a:r>
            <a:r>
              <a:rPr lang="ru-RU" dirty="0" err="1">
                <a:latin typeface="+mn-lt"/>
              </a:rPr>
              <a:t>поєднанні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протималярійними</a:t>
            </a:r>
            <a:r>
              <a:rPr lang="ru-RU" dirty="0">
                <a:latin typeface="+mn-lt"/>
              </a:rPr>
              <a:t> препаратами).</a:t>
            </a:r>
          </a:p>
          <a:p>
            <a:pPr algn="just"/>
            <a:r>
              <a:rPr lang="ru-RU" dirty="0" err="1">
                <a:latin typeface="+mn-lt"/>
              </a:rPr>
              <a:t>Призначати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внутрішньо</a:t>
            </a:r>
            <a:r>
              <a:rPr lang="ru-RU" dirty="0">
                <a:latin typeface="+mn-lt"/>
              </a:rPr>
              <a:t> 1 </a:t>
            </a:r>
            <a:r>
              <a:rPr lang="ru-RU" dirty="0" err="1">
                <a:latin typeface="+mn-lt"/>
              </a:rPr>
              <a:t>р</a:t>
            </a:r>
            <a:r>
              <a:rPr lang="ru-RU" dirty="0">
                <a:latin typeface="+mn-lt"/>
              </a:rPr>
              <a:t>/</a:t>
            </a:r>
            <a:r>
              <a:rPr lang="ru-RU" dirty="0" err="1">
                <a:latin typeface="+mn-lt"/>
              </a:rPr>
              <a:t>добу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інтервалом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між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прийомами</a:t>
            </a:r>
            <a:r>
              <a:rPr lang="ru-RU" dirty="0">
                <a:latin typeface="+mn-lt"/>
              </a:rPr>
              <a:t> 24 год</a:t>
            </a:r>
            <a:r>
              <a:rPr lang="ru-RU" sz="1600" dirty="0"/>
              <a:t>.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24"/>
            <a:ext cx="87154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+mn-lt"/>
              </a:rPr>
              <a:t>При </a:t>
            </a:r>
            <a:r>
              <a:rPr lang="ru-RU" dirty="0" err="1">
                <a:latin typeface="+mn-lt"/>
              </a:rPr>
              <a:t>одночасному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застосуванні</a:t>
            </a:r>
            <a:r>
              <a:rPr lang="ru-RU" dirty="0">
                <a:latin typeface="+mn-lt"/>
              </a:rPr>
              <a:t>: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НПЗЗ, </a:t>
            </a:r>
            <a:r>
              <a:rPr lang="ru-RU" dirty="0" err="1">
                <a:latin typeface="+mn-lt"/>
              </a:rPr>
              <a:t>похідними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сульфонілсечовини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антитромботичними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засобами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антагоністами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вітаміну</a:t>
            </a:r>
            <a:r>
              <a:rPr lang="ru-RU" dirty="0">
                <a:latin typeface="+mn-lt"/>
              </a:rPr>
              <a:t> К –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посилюється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дія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цих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препаратів</a:t>
            </a:r>
            <a:r>
              <a:rPr lang="ru-RU" dirty="0">
                <a:latin typeface="+mn-lt"/>
              </a:rPr>
              <a:t>;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фолієвою</a:t>
            </a:r>
            <a:r>
              <a:rPr lang="ru-RU" dirty="0">
                <a:latin typeface="+mn-lt"/>
              </a:rPr>
              <a:t> кислотою, </a:t>
            </a:r>
            <a:r>
              <a:rPr lang="ru-RU" dirty="0" err="1">
                <a:latin typeface="+mn-lt"/>
              </a:rPr>
              <a:t>бактерицидними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антибіотиками</a:t>
            </a:r>
            <a:r>
              <a:rPr lang="ru-RU" dirty="0">
                <a:latin typeface="+mn-lt"/>
              </a:rPr>
              <a:t> (у тому </a:t>
            </a:r>
            <a:r>
              <a:rPr lang="ru-RU" dirty="0" err="1">
                <a:latin typeface="+mn-lt"/>
              </a:rPr>
              <a:t>числі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пеніцилінами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цефалоспоринами</a:t>
            </a:r>
            <a:r>
              <a:rPr lang="ru-RU" dirty="0">
                <a:latin typeface="+mn-lt"/>
              </a:rPr>
              <a:t>) –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знижується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ефективність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сульфадиметоксину</a:t>
            </a:r>
            <a:r>
              <a:rPr lang="ru-RU" dirty="0">
                <a:latin typeface="+mn-lt"/>
              </a:rPr>
              <a:t>;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бактерицидними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антибіотиками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пероральними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контрацептивами</a:t>
            </a:r>
            <a:r>
              <a:rPr lang="ru-RU" dirty="0">
                <a:latin typeface="+mn-lt"/>
              </a:rPr>
              <a:t> –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знижується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дія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цих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препаратів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ПАСК та </a:t>
            </a:r>
            <a:r>
              <a:rPr lang="ru-RU" dirty="0" err="1">
                <a:latin typeface="+mn-lt"/>
              </a:rPr>
              <a:t>барбітуратами</a:t>
            </a:r>
            <a:r>
              <a:rPr lang="ru-RU" dirty="0">
                <a:latin typeface="+mn-lt"/>
              </a:rPr>
              <a:t> –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посилюється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активність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сульфадиметоксину</a:t>
            </a:r>
            <a:r>
              <a:rPr lang="ru-RU" dirty="0">
                <a:latin typeface="+mn-lt"/>
              </a:rPr>
              <a:t>;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похідними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піразолону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індометацином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саліцилатами</a:t>
            </a:r>
            <a:r>
              <a:rPr lang="ru-RU" dirty="0">
                <a:latin typeface="+mn-lt"/>
              </a:rPr>
              <a:t> –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посилюється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активність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і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токсичність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сульфадиметоксину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метотрексатом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дифеніном</a:t>
            </a:r>
            <a:r>
              <a:rPr lang="ru-RU" dirty="0">
                <a:latin typeface="+mn-lt"/>
              </a:rPr>
              <a:t> –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посилюється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токсичність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сульфадиметоксину</a:t>
            </a:r>
            <a:r>
              <a:rPr lang="ru-RU" dirty="0">
                <a:latin typeface="+mn-lt"/>
              </a:rPr>
              <a:t>;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еритроміцином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лінкоміцином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тетрацикліном</a:t>
            </a:r>
            <a:r>
              <a:rPr lang="ru-RU" dirty="0">
                <a:latin typeface="+mn-lt"/>
              </a:rPr>
              <a:t> –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взаємно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посилюється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антибактеріальна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активність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розширюється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спектр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дії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рифампіцином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стрептоміцином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мономіцином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канаміцином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гентаміцином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похідними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оксихіноліну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нітроксолін</a:t>
            </a:r>
            <a:r>
              <a:rPr lang="ru-RU" dirty="0">
                <a:latin typeface="+mn-lt"/>
              </a:rPr>
              <a:t>) –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антибактеріальна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дія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препаратів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не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змінюється</a:t>
            </a:r>
            <a:r>
              <a:rPr lang="ru-RU" dirty="0">
                <a:latin typeface="+mn-lt"/>
              </a:rPr>
              <a:t>;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кислотою </a:t>
            </a:r>
            <a:r>
              <a:rPr lang="ru-RU" dirty="0" err="1">
                <a:latin typeface="+mn-lt"/>
              </a:rPr>
              <a:t>налідиксовою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невіграмон</a:t>
            </a:r>
            <a:r>
              <a:rPr lang="ru-RU" dirty="0">
                <a:latin typeface="+mn-lt"/>
              </a:rPr>
              <a:t>) –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іноді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спостерігається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антагонізм</a:t>
            </a:r>
            <a:r>
              <a:rPr lang="ru-RU" dirty="0">
                <a:latin typeface="+mn-lt"/>
              </a:rPr>
              <a:t>;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хлорамфеніколом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нітрофураном</a:t>
            </a:r>
            <a:r>
              <a:rPr lang="ru-RU" dirty="0">
                <a:latin typeface="+mn-lt"/>
              </a:rPr>
              <a:t> –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зниження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сумарного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ефекту</a:t>
            </a:r>
            <a:r>
              <a:rPr lang="ru-RU" dirty="0"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298" y="21429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>
                <a:latin typeface="+mj-lt"/>
              </a:rPr>
              <a:t>ВЗАЄМОДІЯ</a:t>
            </a:r>
            <a:endParaRPr lang="ru-RU" sz="1800" b="1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/>
        </p:nvSpPr>
        <p:spPr>
          <a:xfrm>
            <a:off x="1428728" y="214296"/>
            <a:ext cx="5143536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99"/>
              </a:buClr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СУЛЬФАДИМІДИН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214282" y="642924"/>
            <a:ext cx="8572560" cy="35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2060"/>
              </a:buClr>
            </a:pPr>
            <a:r>
              <a:rPr lang="ru-RU" sz="1600" dirty="0" err="1">
                <a:latin typeface="+mn-lt"/>
              </a:rPr>
              <a:t>Сульфаніламідний</a:t>
            </a:r>
            <a:r>
              <a:rPr lang="ru-RU" sz="1600" dirty="0">
                <a:latin typeface="+mn-lt"/>
              </a:rPr>
              <a:t> препарат </a:t>
            </a:r>
            <a:r>
              <a:rPr lang="ru-RU" sz="1600" dirty="0" err="1">
                <a:latin typeface="+mn-lt"/>
              </a:rPr>
              <a:t>короткої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. </a:t>
            </a:r>
          </a:p>
          <a:p>
            <a:pPr lvl="0" algn="just">
              <a:buClr>
                <a:srgbClr val="002060"/>
              </a:buClr>
            </a:pPr>
            <a:r>
              <a:rPr lang="ru-RU" sz="1600" dirty="0" err="1">
                <a:latin typeface="+mn-lt"/>
              </a:rPr>
              <a:t>Активний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відносно</a:t>
            </a:r>
            <a:r>
              <a:rPr lang="ru-RU" sz="1600" dirty="0">
                <a:latin typeface="+mn-lt"/>
              </a:rPr>
              <a:t> Г+ та Е- </a:t>
            </a:r>
            <a:r>
              <a:rPr lang="ru-RU" sz="1600" dirty="0" err="1">
                <a:latin typeface="+mn-lt"/>
              </a:rPr>
              <a:t>коків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кишкової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палички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шигел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клебсієл</a:t>
            </a:r>
            <a:r>
              <a:rPr lang="ru-RU" sz="1600" dirty="0">
                <a:latin typeface="+mn-lt"/>
              </a:rPr>
              <a:t>, холерного </a:t>
            </a:r>
            <a:r>
              <a:rPr lang="ru-RU" sz="1600" dirty="0" err="1">
                <a:latin typeface="+mn-lt"/>
              </a:rPr>
              <a:t>вібріона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збудників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газової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гангрени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сибірської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виразки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дифтерії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катаральної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пневмонії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чуми</a:t>
            </a:r>
            <a:r>
              <a:rPr lang="ru-RU" sz="1600" dirty="0">
                <a:latin typeface="+mn-lt"/>
              </a:rPr>
              <a:t>, а </a:t>
            </a:r>
            <a:r>
              <a:rPr lang="ru-RU" sz="1600" dirty="0" err="1">
                <a:latin typeface="+mn-lt"/>
              </a:rPr>
              <a:t>також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хламідій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актиноміцетів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збудників</a:t>
            </a:r>
            <a:r>
              <a:rPr lang="ru-RU" sz="1600" dirty="0">
                <a:latin typeface="+mn-lt"/>
              </a:rPr>
              <a:t> токсоплазмозу. </a:t>
            </a:r>
          </a:p>
          <a:p>
            <a:pPr lvl="0" algn="just">
              <a:buClr>
                <a:srgbClr val="002060"/>
              </a:buClr>
            </a:pPr>
            <a:r>
              <a:rPr lang="ru-RU" sz="1600" dirty="0" err="1">
                <a:latin typeface="+mn-lt"/>
              </a:rPr>
              <a:t>Діє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бактеріостатично</a:t>
            </a:r>
            <a:r>
              <a:rPr lang="ru-RU" sz="1600" dirty="0">
                <a:latin typeface="+mn-lt"/>
              </a:rPr>
              <a:t>.</a:t>
            </a:r>
          </a:p>
          <a:p>
            <a:pPr lvl="0" algn="just">
              <a:buClr>
                <a:srgbClr val="002060"/>
              </a:buClr>
            </a:pPr>
            <a:r>
              <a:rPr lang="ru-RU" sz="1600" dirty="0" err="1">
                <a:latin typeface="+mn-lt"/>
              </a:rPr>
              <a:t>Швидко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абсорбується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шлунково-кишкового</a:t>
            </a:r>
            <a:r>
              <a:rPr lang="ru-RU" sz="1600" dirty="0">
                <a:latin typeface="+mn-lt"/>
              </a:rPr>
              <a:t> тракту (</a:t>
            </a:r>
            <a:r>
              <a:rPr lang="ru-RU" sz="1600" dirty="0" err="1">
                <a:latin typeface="+mn-lt"/>
              </a:rPr>
              <a:t>переважно</a:t>
            </a:r>
            <a:r>
              <a:rPr lang="ru-RU" sz="1600" dirty="0">
                <a:latin typeface="+mn-lt"/>
              </a:rPr>
              <a:t> в тонкому кишечнику), на 75-86 % </a:t>
            </a:r>
            <a:r>
              <a:rPr lang="ru-RU" sz="1600" dirty="0" err="1">
                <a:latin typeface="+mn-lt"/>
              </a:rPr>
              <a:t>зв’язується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білками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плазми</a:t>
            </a:r>
            <a:r>
              <a:rPr lang="ru-RU" sz="1600" dirty="0">
                <a:latin typeface="+mn-lt"/>
              </a:rPr>
              <a:t>.</a:t>
            </a:r>
          </a:p>
          <a:p>
            <a:pPr algn="just"/>
            <a:r>
              <a:rPr lang="ru-RU" b="1" dirty="0" err="1">
                <a:latin typeface="+mn-lt"/>
              </a:rPr>
              <a:t>Показання</a:t>
            </a:r>
            <a:r>
              <a:rPr lang="ru-RU" b="1" dirty="0">
                <a:latin typeface="+mn-lt"/>
              </a:rPr>
              <a:t>: </a:t>
            </a:r>
            <a:r>
              <a:rPr lang="ru-RU" dirty="0" err="1">
                <a:latin typeface="+mn-lt"/>
              </a:rPr>
              <a:t>інфекції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спричинені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чутливими</a:t>
            </a:r>
            <a:r>
              <a:rPr lang="ru-RU" dirty="0">
                <a:latin typeface="+mn-lt"/>
              </a:rPr>
              <a:t> до препарату м/о:</a:t>
            </a:r>
          </a:p>
          <a:p>
            <a:pPr marL="85725" indent="93663" algn="just">
              <a:buFont typeface="Arial" pitchFamily="34" charset="0"/>
              <a:buChar char="•"/>
            </a:pPr>
            <a:r>
              <a:rPr lang="ru-RU" dirty="0" err="1">
                <a:latin typeface="+mn-lt"/>
              </a:rPr>
              <a:t>інфекції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дихальних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шляхів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ЛОР-органів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бронхіт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пневмонія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ангіна</a:t>
            </a:r>
            <a:r>
              <a:rPr lang="ru-RU" dirty="0">
                <a:latin typeface="+mn-lt"/>
              </a:rPr>
              <a:t>, гайморит, отит);</a:t>
            </a:r>
          </a:p>
          <a:p>
            <a:pPr marL="85725" indent="93663" algn="just">
              <a:buFont typeface="Arial" pitchFamily="34" charset="0"/>
              <a:buChar char="•"/>
            </a:pPr>
            <a:r>
              <a:rPr lang="ru-RU" dirty="0" err="1">
                <a:latin typeface="+mn-lt"/>
              </a:rPr>
              <a:t>запальні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захворювання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жовчо</a:t>
            </a:r>
            <a:r>
              <a:rPr lang="ru-RU" dirty="0">
                <a:latin typeface="+mn-lt"/>
              </a:rPr>
              <a:t>- та </a:t>
            </a:r>
            <a:r>
              <a:rPr lang="ru-RU" dirty="0" err="1">
                <a:latin typeface="+mn-lt"/>
              </a:rPr>
              <a:t>сечовивідних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шляхів</a:t>
            </a:r>
            <a:r>
              <a:rPr lang="ru-RU" dirty="0">
                <a:latin typeface="+mn-lt"/>
              </a:rPr>
              <a:t>;</a:t>
            </a:r>
          </a:p>
          <a:p>
            <a:pPr marL="85725" indent="93663" algn="just">
              <a:buFont typeface="Arial" pitchFamily="34" charset="0"/>
              <a:buChar char="•"/>
            </a:pPr>
            <a:r>
              <a:rPr lang="ru-RU" dirty="0" err="1">
                <a:latin typeface="+mn-lt"/>
              </a:rPr>
              <a:t>інфекції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шкіри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м’яких</a:t>
            </a:r>
            <a:r>
              <a:rPr lang="ru-RU" dirty="0">
                <a:latin typeface="+mn-lt"/>
              </a:rPr>
              <a:t> тканин (</a:t>
            </a:r>
            <a:r>
              <a:rPr lang="ru-RU" dirty="0" err="1">
                <a:latin typeface="+mn-lt"/>
              </a:rPr>
              <a:t>ранова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інфекція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піодермія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бешиха</a:t>
            </a:r>
            <a:r>
              <a:rPr lang="ru-RU" dirty="0">
                <a:latin typeface="+mn-lt"/>
              </a:rPr>
              <a:t>);</a:t>
            </a:r>
          </a:p>
          <a:p>
            <a:pPr marL="85725" indent="93663" algn="just">
              <a:buFont typeface="Arial" pitchFamily="34" charset="0"/>
              <a:buChar char="•"/>
            </a:pPr>
            <a:r>
              <a:rPr lang="ru-RU" dirty="0">
                <a:latin typeface="+mn-lt"/>
              </a:rPr>
              <a:t>гонорея, трахома, </a:t>
            </a:r>
            <a:r>
              <a:rPr lang="ru-RU" dirty="0" err="1">
                <a:latin typeface="+mn-lt"/>
              </a:rPr>
              <a:t>шигельоз</a:t>
            </a:r>
            <a:r>
              <a:rPr lang="ru-RU" dirty="0">
                <a:latin typeface="+mn-lt"/>
              </a:rPr>
              <a:t>, токсоплазмоз.</a:t>
            </a:r>
          </a:p>
          <a:p>
            <a:pPr marL="85725" indent="93663" algn="just"/>
            <a:r>
              <a:rPr lang="ru-RU" dirty="0" err="1">
                <a:latin typeface="+mn-lt"/>
              </a:rPr>
              <a:t>Середні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дози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дорослих</a:t>
            </a:r>
            <a:r>
              <a:rPr lang="ru-RU" dirty="0">
                <a:latin typeface="+mn-lt"/>
              </a:rPr>
              <a:t> – 2 г (4 таблетки) на перший </a:t>
            </a:r>
            <a:r>
              <a:rPr lang="ru-RU" dirty="0" err="1">
                <a:latin typeface="+mn-lt"/>
              </a:rPr>
              <a:t>прийом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потім</a:t>
            </a:r>
            <a:r>
              <a:rPr lang="ru-RU" dirty="0">
                <a:latin typeface="+mn-lt"/>
              </a:rPr>
              <a:t> – по 1 г (2 таблетки) 4-6 раз на </a:t>
            </a:r>
            <a:r>
              <a:rPr lang="ru-RU" dirty="0" err="1">
                <a:latin typeface="+mn-lt"/>
              </a:rPr>
              <a:t>добу</a:t>
            </a:r>
            <a:r>
              <a:rPr lang="ru-RU" dirty="0">
                <a:latin typeface="+mn-lt"/>
              </a:rPr>
              <a:t>. </a:t>
            </a:r>
          </a:p>
          <a:p>
            <a:pPr marL="85725" indent="93663" algn="just"/>
            <a:r>
              <a:rPr lang="ru-RU" dirty="0" err="1">
                <a:latin typeface="+mn-lt"/>
              </a:rPr>
              <a:t>Вищі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дози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дорослих</a:t>
            </a:r>
            <a:r>
              <a:rPr lang="ru-RU" dirty="0">
                <a:latin typeface="+mn-lt"/>
              </a:rPr>
              <a:t>: </a:t>
            </a:r>
            <a:r>
              <a:rPr lang="ru-RU" dirty="0" err="1">
                <a:latin typeface="+mn-lt"/>
              </a:rPr>
              <a:t>разова</a:t>
            </a:r>
            <a:r>
              <a:rPr lang="ru-RU" dirty="0">
                <a:latin typeface="+mn-lt"/>
              </a:rPr>
              <a:t> – 2 г, </a:t>
            </a:r>
            <a:r>
              <a:rPr lang="ru-RU" dirty="0" err="1">
                <a:latin typeface="+mn-lt"/>
              </a:rPr>
              <a:t>добова</a:t>
            </a:r>
            <a:r>
              <a:rPr lang="ru-RU" dirty="0">
                <a:latin typeface="+mn-lt"/>
              </a:rPr>
              <a:t> </a:t>
            </a:r>
            <a:r>
              <a:rPr lang="ru-RU" sz="1600" dirty="0"/>
              <a:t>– 7 г.</a:t>
            </a:r>
            <a:endParaRPr lang="ru-RU" sz="1600" dirty="0">
              <a:latin typeface="+mn-lt"/>
            </a:endParaRPr>
          </a:p>
        </p:txBody>
      </p:sp>
      <p:pic>
        <p:nvPicPr>
          <p:cNvPr id="92162" name="Picture 2" descr="Сульфадимезин таблетки по 500 мг №10"/>
          <p:cNvPicPr>
            <a:picLocks noChangeAspect="1" noChangeArrowheads="1"/>
          </p:cNvPicPr>
          <p:nvPr/>
        </p:nvPicPr>
        <p:blipFill>
          <a:blip r:embed="rId3"/>
          <a:srcRect t="31352" r="-326" b="28936"/>
          <a:stretch>
            <a:fillRect/>
          </a:stretch>
        </p:blipFill>
        <p:spPr bwMode="auto">
          <a:xfrm>
            <a:off x="6000760" y="3786196"/>
            <a:ext cx="2421372" cy="958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62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sz="1800" dirty="0">
                <a:latin typeface="+mn-lt"/>
              </a:rPr>
              <a:t>Синтетичні антибактеріальні засоби різної хімічної структури. </a:t>
            </a:r>
            <a:endParaRPr lang="ru-RU" sz="18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1800" dirty="0">
                <a:latin typeface="+mn-lt"/>
              </a:rPr>
              <a:t>Класифікація та фармакологічна характеристика препаратів </a:t>
            </a:r>
            <a:r>
              <a:rPr lang="uk-UA" sz="1800" dirty="0" err="1">
                <a:latin typeface="+mn-lt"/>
              </a:rPr>
              <a:t>фторхінолонів</a:t>
            </a:r>
            <a:r>
              <a:rPr lang="uk-UA" sz="1800" dirty="0">
                <a:latin typeface="+mn-lt"/>
              </a:rPr>
              <a:t> (</a:t>
            </a:r>
            <a:r>
              <a:rPr lang="uk-UA" sz="1800" dirty="0" err="1">
                <a:latin typeface="+mn-lt"/>
              </a:rPr>
              <a:t>офлоксацин</a:t>
            </a:r>
            <a:r>
              <a:rPr lang="uk-UA" sz="1800" dirty="0">
                <a:latin typeface="+mn-lt"/>
              </a:rPr>
              <a:t>, </a:t>
            </a:r>
            <a:r>
              <a:rPr lang="uk-UA" sz="1800" dirty="0" err="1">
                <a:latin typeface="+mn-lt"/>
              </a:rPr>
              <a:t>норфлоксацин</a:t>
            </a:r>
            <a:r>
              <a:rPr lang="uk-UA" sz="1800" dirty="0">
                <a:latin typeface="+mn-lt"/>
              </a:rPr>
              <a:t>, </a:t>
            </a:r>
            <a:r>
              <a:rPr lang="uk-UA" sz="1800" dirty="0" err="1">
                <a:latin typeface="+mn-lt"/>
              </a:rPr>
              <a:t>ципрофлоксацин</a:t>
            </a:r>
            <a:r>
              <a:rPr lang="uk-UA" sz="1800" dirty="0">
                <a:latin typeface="+mn-lt"/>
              </a:rPr>
              <a:t>, </a:t>
            </a:r>
            <a:r>
              <a:rPr lang="uk-UA" sz="1800" dirty="0" err="1">
                <a:latin typeface="+mn-lt"/>
              </a:rPr>
              <a:t>левофлоксацин</a:t>
            </a:r>
            <a:r>
              <a:rPr lang="uk-UA" sz="1800" dirty="0">
                <a:latin typeface="+mn-lt"/>
              </a:rPr>
              <a:t>). Показання до застосування, побічні ефекти, </a:t>
            </a:r>
            <a:r>
              <a:rPr lang="uk-UA" sz="1800" dirty="0" err="1">
                <a:latin typeface="+mn-lt"/>
              </a:rPr>
              <a:t>фармакобезпека</a:t>
            </a:r>
            <a:r>
              <a:rPr lang="uk-UA" sz="1800" dirty="0">
                <a:latin typeface="+mn-lt"/>
              </a:rPr>
              <a:t>.</a:t>
            </a:r>
            <a:endParaRPr lang="ru-RU" sz="18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1800" dirty="0">
                <a:latin typeface="+mn-lt"/>
              </a:rPr>
              <a:t>Фармакологічна характеристика похідних </a:t>
            </a:r>
            <a:r>
              <a:rPr lang="uk-UA" sz="1800" dirty="0" err="1">
                <a:latin typeface="+mn-lt"/>
              </a:rPr>
              <a:t>нітрофурану</a:t>
            </a:r>
            <a:r>
              <a:rPr lang="uk-UA" sz="1800" dirty="0">
                <a:latin typeface="+mn-lt"/>
              </a:rPr>
              <a:t> (</a:t>
            </a:r>
            <a:r>
              <a:rPr lang="uk-UA" sz="1800" dirty="0" err="1">
                <a:latin typeface="+mn-lt"/>
              </a:rPr>
              <a:t>нітрофурал</a:t>
            </a:r>
            <a:r>
              <a:rPr lang="uk-UA" sz="1800" dirty="0">
                <a:latin typeface="+mn-lt"/>
              </a:rPr>
              <a:t>, </a:t>
            </a:r>
            <a:r>
              <a:rPr lang="uk-UA" sz="1800" dirty="0" err="1">
                <a:latin typeface="+mn-lt"/>
              </a:rPr>
              <a:t>фуразолідон</a:t>
            </a:r>
            <a:r>
              <a:rPr lang="uk-UA" sz="1800" dirty="0">
                <a:latin typeface="+mn-lt"/>
              </a:rPr>
              <a:t>, </a:t>
            </a:r>
            <a:r>
              <a:rPr lang="uk-UA" sz="1800" dirty="0" err="1">
                <a:latin typeface="+mn-lt"/>
              </a:rPr>
              <a:t>ніфуроксазид</a:t>
            </a:r>
            <a:r>
              <a:rPr lang="uk-UA" sz="1800" dirty="0">
                <a:latin typeface="+mn-lt"/>
              </a:rPr>
              <a:t>, </a:t>
            </a:r>
            <a:r>
              <a:rPr lang="uk-UA" sz="1800" dirty="0" err="1">
                <a:latin typeface="+mn-lt"/>
              </a:rPr>
              <a:t>ніфурател</a:t>
            </a:r>
            <a:r>
              <a:rPr lang="uk-UA" sz="1800" dirty="0">
                <a:latin typeface="+mn-lt"/>
              </a:rPr>
              <a:t>) спектр їх антимікробної дії, показання до застосування, </a:t>
            </a:r>
            <a:r>
              <a:rPr lang="uk-UA" sz="1800" dirty="0" err="1">
                <a:latin typeface="+mn-lt"/>
              </a:rPr>
              <a:t>фармакобезпека</a:t>
            </a:r>
            <a:r>
              <a:rPr lang="uk-UA" sz="1800" dirty="0">
                <a:latin typeface="+mn-lt"/>
              </a:rPr>
              <a:t>. </a:t>
            </a:r>
            <a:endParaRPr lang="ru-RU" sz="18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x-none" sz="1800">
                <a:latin typeface="+mn-lt"/>
              </a:rPr>
              <a:t>Класифікація та фармакологічна характеристика сульфаніламідів залежно від особливостей всмоктування у кров, ниркової екскреції та тривалості дії. </a:t>
            </a:r>
            <a:endParaRPr lang="uk-UA" sz="18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x-none" sz="1800">
                <a:latin typeface="+mn-lt"/>
              </a:rPr>
              <a:t>Класифікація та фармакологічна характеристика протитуберкульозних засобів (ізоніазид, фтивазид, рифампіцин, етіонамід, піразинамід). Порівняльна характеристика препаратів. </a:t>
            </a:r>
            <a:endParaRPr lang="ru-RU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2" y="214296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+mj-lt"/>
              </a:rPr>
              <a:t>ПЛАН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/>
        </p:nvSpPr>
        <p:spPr>
          <a:xfrm>
            <a:off x="1730375" y="46435"/>
            <a:ext cx="4876800" cy="6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600" b="1" i="0" u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СУЛЬФАЛЕН</a:t>
            </a:r>
            <a:r>
              <a:rPr lang="en-US" sz="2600" b="0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400" b="0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(сульфаметоксипіридазин)</a:t>
            </a:r>
            <a:endParaRPr/>
          </a:p>
        </p:txBody>
      </p:sp>
      <p:sp>
        <p:nvSpPr>
          <p:cNvPr id="247" name="Google Shape;247;p31"/>
          <p:cNvSpPr txBox="1"/>
          <p:nvPr/>
        </p:nvSpPr>
        <p:spPr>
          <a:xfrm>
            <a:off x="285720" y="928676"/>
            <a:ext cx="8610600" cy="173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Вводиться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терапії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лепри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лікарських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стійких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малярії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Водний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3-5-10%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розчин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місцево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гнійних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інфекціях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пневмоніях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фарингітах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отитах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синуситах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трахомі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00"/>
          </a:p>
        </p:txBody>
      </p:sp>
      <p:sp>
        <p:nvSpPr>
          <p:cNvPr id="4" name="Google Shape;258;p32"/>
          <p:cNvSpPr txBox="1"/>
          <p:nvPr/>
        </p:nvSpPr>
        <p:spPr>
          <a:xfrm>
            <a:off x="285720" y="2928940"/>
            <a:ext cx="664373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4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СУЛЬГІН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4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24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сульфагуанідин</a:t>
            </a:r>
            <a:r>
              <a:rPr lang="en-US" sz="24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</p:txBody>
      </p:sp>
      <p:sp>
        <p:nvSpPr>
          <p:cNvPr id="5" name="Google Shape;259;p32"/>
          <p:cNvSpPr txBox="1"/>
          <p:nvPr/>
        </p:nvSpPr>
        <p:spPr>
          <a:xfrm>
            <a:off x="285720" y="3929072"/>
            <a:ext cx="6705600" cy="4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Ефективний</a:t>
            </a:r>
            <a:r>
              <a:rPr lang="en-US" sz="1800" b="0" i="0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засіб</a:t>
            </a:r>
            <a:r>
              <a:rPr lang="en-US" sz="1800" b="0" i="0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800" b="0" i="0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лікування</a:t>
            </a:r>
            <a:r>
              <a:rPr lang="en-US" sz="1800" b="0" i="0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кишкових</a:t>
            </a:r>
            <a:r>
              <a:rPr lang="en-US" sz="1800" b="0" i="0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інфекцій</a:t>
            </a:r>
            <a:r>
              <a:rPr lang="en-US" sz="1800" b="0" i="0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00">
              <a:solidFill>
                <a:schemeClr val="tx1"/>
              </a:solidFill>
            </a:endParaRPr>
          </a:p>
        </p:txBody>
      </p:sp>
      <p:pic>
        <p:nvPicPr>
          <p:cNvPr id="50178" name="Picture 2" descr="Сульгин Авексима таблетки 500 мг 10 шт. "/>
          <p:cNvPicPr>
            <a:picLocks noChangeAspect="1" noChangeArrowheads="1"/>
          </p:cNvPicPr>
          <p:nvPr/>
        </p:nvPicPr>
        <p:blipFill>
          <a:blip r:embed="rId3"/>
          <a:srcRect t="22500" r="-1" b="17499"/>
          <a:stretch>
            <a:fillRect/>
          </a:stretch>
        </p:blipFill>
        <p:spPr bwMode="auto">
          <a:xfrm>
            <a:off x="6643702" y="3357568"/>
            <a:ext cx="2024077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/>
        </p:nvSpPr>
        <p:spPr>
          <a:xfrm>
            <a:off x="857224" y="142858"/>
            <a:ext cx="7577166" cy="6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4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ФТАЛАЗОЛ  </a:t>
            </a:r>
            <a:r>
              <a:rPr lang="en-US" sz="24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24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фталілсульфа</a:t>
            </a:r>
            <a:r>
              <a:rPr lang="uk-UA" sz="24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тіазол</a:t>
            </a:r>
            <a:r>
              <a:rPr lang="en-US" sz="24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</p:txBody>
      </p:sp>
      <p:sp>
        <p:nvSpPr>
          <p:cNvPr id="256" name="Google Shape;256;p32"/>
          <p:cNvSpPr txBox="1"/>
          <p:nvPr/>
        </p:nvSpPr>
        <p:spPr>
          <a:xfrm>
            <a:off x="285720" y="714362"/>
            <a:ext cx="8501122" cy="250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500" dirty="0" err="1">
                <a:latin typeface="+mn-lt"/>
              </a:rPr>
              <a:t>Повільно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всмоктується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зі</a:t>
            </a:r>
            <a:r>
              <a:rPr lang="ru-RU" sz="1500" dirty="0">
                <a:latin typeface="+mn-lt"/>
              </a:rPr>
              <a:t> ШКТ, </a:t>
            </a:r>
            <a:r>
              <a:rPr lang="ru-RU" sz="1500" dirty="0" err="1">
                <a:latin typeface="+mn-lt"/>
              </a:rPr>
              <a:t>основна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його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кількість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затримується</a:t>
            </a:r>
            <a:r>
              <a:rPr lang="ru-RU" sz="1500" dirty="0">
                <a:latin typeface="+mn-lt"/>
              </a:rPr>
              <a:t> у </a:t>
            </a:r>
            <a:r>
              <a:rPr lang="ru-RU" sz="1500" dirty="0" err="1">
                <a:latin typeface="+mn-lt"/>
              </a:rPr>
              <a:t>просвіті</a:t>
            </a:r>
            <a:r>
              <a:rPr lang="ru-RU" sz="1500" dirty="0">
                <a:latin typeface="+mn-lt"/>
              </a:rPr>
              <a:t> кишечнику. </a:t>
            </a:r>
          </a:p>
          <a:p>
            <a:pPr algn="just"/>
            <a:r>
              <a:rPr lang="ru-RU" sz="1500" dirty="0">
                <a:latin typeface="+mn-lt"/>
              </a:rPr>
              <a:t>У тонкому кишечнику </a:t>
            </a:r>
            <a:r>
              <a:rPr lang="ru-RU" sz="1500" dirty="0" err="1">
                <a:latin typeface="+mn-lt"/>
              </a:rPr>
              <a:t>розпадається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з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утворенням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сульфатіазолу</a:t>
            </a:r>
            <a:r>
              <a:rPr lang="ru-RU" sz="1500" dirty="0">
                <a:latin typeface="+mn-lt"/>
              </a:rPr>
              <a:t> (норсульфазолу), </a:t>
            </a:r>
            <a:r>
              <a:rPr lang="ru-RU" sz="1500" dirty="0" err="1">
                <a:latin typeface="+mn-lt"/>
              </a:rPr>
              <a:t>що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має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високу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протимікробну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активність</a:t>
            </a:r>
            <a:r>
              <a:rPr lang="ru-RU" sz="1500" dirty="0">
                <a:latin typeface="+mn-lt"/>
              </a:rPr>
              <a:t>.</a:t>
            </a:r>
          </a:p>
          <a:p>
            <a:pPr algn="just"/>
            <a:r>
              <a:rPr lang="ru-RU" sz="1500" dirty="0" err="1">
                <a:latin typeface="+mn-lt"/>
              </a:rPr>
              <a:t>Створювана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висока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концентрація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сульфатіазолу</a:t>
            </a:r>
            <a:r>
              <a:rPr lang="ru-RU" sz="1500" dirty="0">
                <a:latin typeface="+mn-lt"/>
              </a:rPr>
              <a:t> у кишечнику, </a:t>
            </a:r>
            <a:r>
              <a:rPr lang="ru-RU" sz="1500" dirty="0" err="1">
                <a:latin typeface="+mn-lt"/>
              </a:rPr>
              <a:t>з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урахуванням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специфічної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бактеріостатичної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активності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відносно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кишкової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флори</a:t>
            </a:r>
            <a:r>
              <a:rPr lang="ru-RU" sz="1500" dirty="0">
                <a:latin typeface="+mn-lt"/>
              </a:rPr>
              <a:t>, </a:t>
            </a:r>
            <a:r>
              <a:rPr lang="ru-RU" sz="1500" dirty="0" err="1">
                <a:latin typeface="+mn-lt"/>
              </a:rPr>
              <a:t>зумовлює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ефективність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фталілсульфатіазолу</a:t>
            </a:r>
            <a:r>
              <a:rPr lang="ru-RU" sz="1500" dirty="0">
                <a:latin typeface="+mn-lt"/>
              </a:rPr>
              <a:t> при </a:t>
            </a:r>
            <a:r>
              <a:rPr lang="ru-RU" sz="1500" dirty="0" err="1">
                <a:latin typeface="+mn-lt"/>
              </a:rPr>
              <a:t>кишкових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інфекціях</a:t>
            </a:r>
            <a:r>
              <a:rPr lang="ru-RU" sz="1500" dirty="0">
                <a:latin typeface="+mn-lt"/>
              </a:rPr>
              <a:t>.</a:t>
            </a:r>
          </a:p>
          <a:p>
            <a:r>
              <a:rPr lang="ru-RU" sz="1500" b="1" dirty="0" err="1">
                <a:latin typeface="+mn-lt"/>
              </a:rPr>
              <a:t>Показання</a:t>
            </a:r>
            <a:r>
              <a:rPr lang="ru-RU" sz="1500" b="1" dirty="0">
                <a:latin typeface="+mn-lt"/>
              </a:rPr>
              <a:t>: </a:t>
            </a:r>
            <a:r>
              <a:rPr lang="ru-RU" sz="1500" dirty="0" err="1">
                <a:latin typeface="+mn-lt"/>
              </a:rPr>
              <a:t>гостра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дизентерія</a:t>
            </a:r>
            <a:r>
              <a:rPr lang="ru-RU" sz="1500" dirty="0">
                <a:latin typeface="+mn-lt"/>
              </a:rPr>
              <a:t> (</a:t>
            </a:r>
            <a:r>
              <a:rPr lang="ru-RU" sz="1500" dirty="0" err="1">
                <a:latin typeface="+mn-lt"/>
              </a:rPr>
              <a:t>шигельоз</a:t>
            </a:r>
            <a:r>
              <a:rPr lang="ru-RU" sz="1500" dirty="0">
                <a:latin typeface="+mn-lt"/>
              </a:rPr>
              <a:t>), </a:t>
            </a:r>
            <a:r>
              <a:rPr lang="ru-RU" sz="1500" dirty="0" err="1">
                <a:latin typeface="+mn-lt"/>
              </a:rPr>
              <a:t>хронічна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дизентерія</a:t>
            </a:r>
            <a:r>
              <a:rPr lang="ru-RU" sz="1500" dirty="0">
                <a:latin typeface="+mn-lt"/>
              </a:rPr>
              <a:t> у </a:t>
            </a:r>
            <a:r>
              <a:rPr lang="ru-RU" sz="1500" dirty="0" err="1">
                <a:latin typeface="+mn-lt"/>
              </a:rPr>
              <a:t>фазі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загострення</a:t>
            </a:r>
            <a:r>
              <a:rPr lang="ru-RU" sz="1500" dirty="0">
                <a:latin typeface="+mn-lt"/>
              </a:rPr>
              <a:t>;</a:t>
            </a:r>
          </a:p>
          <a:p>
            <a:r>
              <a:rPr lang="ru-RU" sz="1500" dirty="0" err="1">
                <a:latin typeface="+mn-lt"/>
              </a:rPr>
              <a:t>коліт</a:t>
            </a:r>
            <a:r>
              <a:rPr lang="ru-RU" sz="1500" dirty="0">
                <a:latin typeface="+mn-lt"/>
              </a:rPr>
              <a:t>, </a:t>
            </a:r>
            <a:r>
              <a:rPr lang="ru-RU" sz="1500" dirty="0" err="1">
                <a:latin typeface="+mn-lt"/>
              </a:rPr>
              <a:t>ентероколіт</a:t>
            </a:r>
            <a:r>
              <a:rPr lang="ru-RU" sz="1500" dirty="0">
                <a:latin typeface="+mn-lt"/>
              </a:rPr>
              <a:t>, </a:t>
            </a:r>
            <a:r>
              <a:rPr lang="ru-RU" sz="1500" dirty="0" err="1">
                <a:latin typeface="+mn-lt"/>
              </a:rPr>
              <a:t>гастроентерит</a:t>
            </a:r>
            <a:r>
              <a:rPr lang="ru-RU" sz="1500" dirty="0">
                <a:latin typeface="+mn-lt"/>
              </a:rPr>
              <a:t>;</a:t>
            </a:r>
          </a:p>
          <a:p>
            <a:r>
              <a:rPr lang="ru-RU" sz="1500" dirty="0" err="1">
                <a:latin typeface="+mn-lt"/>
              </a:rPr>
              <a:t>попередження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інфекційних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ускладнень</a:t>
            </a:r>
            <a:r>
              <a:rPr lang="ru-RU" sz="1500" dirty="0">
                <a:latin typeface="+mn-lt"/>
              </a:rPr>
              <a:t> при </a:t>
            </a:r>
            <a:r>
              <a:rPr lang="ru-RU" sz="1500" dirty="0" err="1">
                <a:latin typeface="+mn-lt"/>
              </a:rPr>
              <a:t>проведенні</a:t>
            </a:r>
            <a:r>
              <a:rPr lang="ru-RU" sz="1500" dirty="0">
                <a:latin typeface="+mn-lt"/>
              </a:rPr>
              <a:t> </a:t>
            </a:r>
            <a:r>
              <a:rPr lang="ru-RU" sz="1500" dirty="0" err="1">
                <a:latin typeface="+mn-lt"/>
              </a:rPr>
              <a:t>операцій</a:t>
            </a:r>
            <a:r>
              <a:rPr lang="ru-RU" sz="1500" dirty="0">
                <a:latin typeface="+mn-lt"/>
              </a:rPr>
              <a:t> на кишечнику.</a:t>
            </a:r>
          </a:p>
        </p:txBody>
      </p:sp>
      <p:pic>
        <p:nvPicPr>
          <p:cNvPr id="48130" name="Picture 2" descr="Фталазол-Дарниця таблетки по 0.5 г №10"/>
          <p:cNvPicPr>
            <a:picLocks noChangeAspect="1" noChangeArrowheads="1"/>
          </p:cNvPicPr>
          <p:nvPr/>
        </p:nvPicPr>
        <p:blipFill>
          <a:blip r:embed="rId3"/>
          <a:srcRect t="28125" r="624" b="28750"/>
          <a:stretch>
            <a:fillRect/>
          </a:stretch>
        </p:blipFill>
        <p:spPr bwMode="auto">
          <a:xfrm>
            <a:off x="142844" y="3553012"/>
            <a:ext cx="2714644" cy="1178053"/>
          </a:xfrm>
          <a:prstGeom prst="rect">
            <a:avLst/>
          </a:prstGeom>
          <a:noFill/>
        </p:spPr>
      </p:pic>
      <p:pic>
        <p:nvPicPr>
          <p:cNvPr id="48132" name="Picture 4" descr="Фталазол таблетки по 500 мг №10"/>
          <p:cNvPicPr>
            <a:picLocks noChangeAspect="1" noChangeArrowheads="1"/>
          </p:cNvPicPr>
          <p:nvPr/>
        </p:nvPicPr>
        <p:blipFill>
          <a:blip r:embed="rId4"/>
          <a:srcRect t="28125" r="624" b="26875"/>
          <a:stretch>
            <a:fillRect/>
          </a:stretch>
        </p:blipFill>
        <p:spPr bwMode="auto">
          <a:xfrm>
            <a:off x="2786050" y="3714758"/>
            <a:ext cx="2286016" cy="1035177"/>
          </a:xfrm>
          <a:prstGeom prst="rect">
            <a:avLst/>
          </a:prstGeom>
          <a:noFill/>
        </p:spPr>
      </p:pic>
      <p:pic>
        <p:nvPicPr>
          <p:cNvPr id="48134" name="Picture 6" descr="Фталазол таблетки по 0.5 г №10"/>
          <p:cNvPicPr>
            <a:picLocks noChangeAspect="1" noChangeArrowheads="1"/>
          </p:cNvPicPr>
          <p:nvPr/>
        </p:nvPicPr>
        <p:blipFill>
          <a:blip r:embed="rId5"/>
          <a:srcRect l="11250" t="13125" r="9999" b="13749"/>
          <a:stretch>
            <a:fillRect/>
          </a:stretch>
        </p:blipFill>
        <p:spPr bwMode="auto">
          <a:xfrm>
            <a:off x="5072066" y="3214692"/>
            <a:ext cx="1582626" cy="1469582"/>
          </a:xfrm>
          <a:prstGeom prst="rect">
            <a:avLst/>
          </a:prstGeom>
          <a:noFill/>
        </p:spPr>
      </p:pic>
      <p:pic>
        <p:nvPicPr>
          <p:cNvPr id="48136" name="Picture 8" descr="Фталазол таблетки по 500 мг №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571882"/>
            <a:ext cx="2333640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/>
        </p:nvSpPr>
        <p:spPr>
          <a:xfrm>
            <a:off x="285720" y="642924"/>
            <a:ext cx="8458200" cy="214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Комбіновані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>
                <a:solidFill>
                  <a:srgbClr val="000099"/>
                </a:solidFill>
                <a:latin typeface="+mn-lt"/>
                <a:ea typeface="Century Gothic"/>
                <a:cs typeface="Century Gothic"/>
                <a:sym typeface="Century Gothic"/>
              </a:rPr>
              <a:t>СА з </a:t>
            </a:r>
            <a:r>
              <a:rPr lang="en-US" sz="1600" b="0" i="0" u="none" dirty="0" err="1">
                <a:solidFill>
                  <a:srgbClr val="000099"/>
                </a:solidFill>
                <a:latin typeface="+mn-lt"/>
                <a:ea typeface="Century Gothic"/>
                <a:cs typeface="Century Gothic"/>
                <a:sym typeface="Century Gothic"/>
              </a:rPr>
              <a:t>саліциловою</a:t>
            </a:r>
            <a:r>
              <a:rPr lang="en-US" sz="1600" b="0" i="0" u="none" dirty="0">
                <a:solidFill>
                  <a:srgbClr val="000099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0099"/>
                </a:solidFill>
                <a:latin typeface="+mn-lt"/>
                <a:ea typeface="Century Gothic"/>
                <a:cs typeface="Century Gothic"/>
                <a:sym typeface="Century Gothic"/>
              </a:rPr>
              <a:t>кислотою</a:t>
            </a:r>
            <a:r>
              <a:rPr lang="en-US" sz="1600" b="0" i="0" u="none" dirty="0">
                <a:solidFill>
                  <a:srgbClr val="000099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проявляють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крім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антибактеріального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також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600" b="1" i="0" u="none" dirty="0" err="1">
                <a:solidFill>
                  <a:srgbClr val="000099"/>
                </a:solidFill>
                <a:latin typeface="+mn-lt"/>
                <a:ea typeface="Century Gothic"/>
                <a:cs typeface="Century Gothic"/>
                <a:sym typeface="Century Gothic"/>
              </a:rPr>
              <a:t>протизапальний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ефект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Завдяки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введенню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саліцилової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кислоти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вони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ефективні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важких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випадках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дизентерійного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пошкодження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кишечника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Призначаються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лікування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хворих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неспецифічний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виразковий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коліт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як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під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час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загострення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так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під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час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протирецидивного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лікування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600">
              <a:latin typeface="+mn-lt"/>
            </a:endParaRPr>
          </a:p>
        </p:txBody>
      </p:sp>
      <p:sp>
        <p:nvSpPr>
          <p:cNvPr id="13" name="Google Shape;275;p34"/>
          <p:cNvSpPr txBox="1"/>
          <p:nvPr/>
        </p:nvSpPr>
        <p:spPr>
          <a:xfrm>
            <a:off x="285720" y="2714626"/>
            <a:ext cx="8534400" cy="207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660033"/>
              </a:buClr>
            </a:pPr>
            <a:r>
              <a:rPr lang="ru-RU" sz="1600" dirty="0" err="1">
                <a:latin typeface="+mn-lt"/>
              </a:rPr>
              <a:t>Сполучення</a:t>
            </a:r>
            <a:r>
              <a:rPr lang="ru-RU" sz="1600" dirty="0">
                <a:latin typeface="+mn-lt"/>
              </a:rPr>
              <a:t> СА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триметопримом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сприяє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синергізму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протибактеріальної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повільнішому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розвитку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нечутливості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бактерій</a:t>
            </a:r>
            <a:r>
              <a:rPr lang="ru-RU" sz="1600" dirty="0">
                <a:latin typeface="+mn-lt"/>
              </a:rPr>
              <a:t>. </a:t>
            </a:r>
          </a:p>
          <a:p>
            <a:pPr lvl="0" algn="just">
              <a:buClr>
                <a:srgbClr val="660033"/>
              </a:buClr>
            </a:pPr>
            <a:r>
              <a:rPr lang="en-US" sz="1600" b="1" i="0" u="none" dirty="0">
                <a:solidFill>
                  <a:srgbClr val="660033"/>
                </a:solidFill>
                <a:latin typeface="+mn-lt"/>
                <a:ea typeface="Century Gothic"/>
                <a:cs typeface="Century Gothic"/>
                <a:sym typeface="Century Gothic"/>
              </a:rPr>
              <a:t>СА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блокує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перехід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ПАБК в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дегідрофолієву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кослиту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а </a:t>
            </a:r>
            <a:r>
              <a:rPr lang="en-US" sz="1600" b="1" i="0" u="none" dirty="0" err="1">
                <a:solidFill>
                  <a:srgbClr val="660033"/>
                </a:solidFill>
                <a:latin typeface="+mn-lt"/>
                <a:ea typeface="Century Gothic"/>
                <a:cs typeface="Century Gothic"/>
                <a:sym typeface="Century Gothic"/>
              </a:rPr>
              <a:t>триметоприм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перехід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дегідрофолієвої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тетрагідрофолієву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кислоту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і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як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наслідок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порушують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синтез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пуринів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ДНК і РНК. </a:t>
            </a:r>
            <a:endParaRPr sz="105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1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Дія</a:t>
            </a:r>
            <a:r>
              <a:rPr lang="en-US" sz="1600" b="0" i="1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600" b="0" i="1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бактерицидна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05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>
                <a:latin typeface="+mn-lt"/>
              </a:rPr>
              <a:t>КОМБІНОВАНІ СУЛЬФАНІЛАМІДИ</a:t>
            </a:r>
            <a:endParaRPr lang="ru-RU" sz="1800" b="1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5984" y="142858"/>
            <a:ext cx="258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j-lt"/>
              </a:rPr>
              <a:t>СУЛЬФАСАЛАЗИН</a:t>
            </a:r>
            <a:endParaRPr lang="ru-RU" sz="1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00048"/>
            <a:ext cx="7215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+mn-lt"/>
              </a:rPr>
              <a:t>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протизапальним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засобом</a:t>
            </a:r>
            <a:r>
              <a:rPr lang="ru-RU" dirty="0">
                <a:latin typeface="+mn-lt"/>
              </a:rPr>
              <a:t>. </a:t>
            </a:r>
          </a:p>
          <a:p>
            <a:pPr algn="just"/>
            <a:r>
              <a:rPr lang="ru-RU" dirty="0">
                <a:latin typeface="+mn-lt"/>
              </a:rPr>
              <a:t>Чинить </a:t>
            </a:r>
            <a:r>
              <a:rPr lang="ru-RU" dirty="0" err="1">
                <a:latin typeface="+mn-lt"/>
              </a:rPr>
              <a:t>імуносупресивну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дію</a:t>
            </a:r>
            <a:r>
              <a:rPr lang="ru-RU" dirty="0">
                <a:latin typeface="+mn-lt"/>
              </a:rPr>
              <a:t>, особливо у </a:t>
            </a:r>
            <a:r>
              <a:rPr lang="ru-RU" dirty="0" err="1">
                <a:latin typeface="+mn-lt"/>
              </a:rPr>
              <a:t>сполучній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тканині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кишковій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стінці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серозній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рідині</a:t>
            </a:r>
            <a:r>
              <a:rPr lang="ru-RU" dirty="0">
                <a:latin typeface="+mn-lt"/>
              </a:rPr>
              <a:t>, де </a:t>
            </a:r>
            <a:r>
              <a:rPr lang="ru-RU" dirty="0" err="1">
                <a:latin typeface="+mn-lt"/>
              </a:rPr>
              <a:t>його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концентрація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найвища</a:t>
            </a:r>
            <a:r>
              <a:rPr lang="ru-RU" dirty="0">
                <a:latin typeface="+mn-lt"/>
              </a:rPr>
              <a:t>. </a:t>
            </a:r>
          </a:p>
          <a:p>
            <a:pPr algn="just"/>
            <a:r>
              <a:rPr lang="ru-RU" dirty="0" err="1">
                <a:latin typeface="+mn-lt"/>
              </a:rPr>
              <a:t>Завдяки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кишковій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флорі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сульфасалазин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розпадається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сульфапіридину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5-аміносаліцилової </a:t>
            </a:r>
            <a:r>
              <a:rPr lang="ru-RU" dirty="0" err="1">
                <a:latin typeface="+mn-lt"/>
              </a:rPr>
              <a:t>кислоти</a:t>
            </a:r>
            <a:r>
              <a:rPr lang="ru-RU" dirty="0">
                <a:latin typeface="+mn-lt"/>
              </a:rPr>
              <a:t>. </a:t>
            </a:r>
          </a:p>
          <a:p>
            <a:pPr algn="just"/>
            <a:r>
              <a:rPr lang="ru-RU" dirty="0" err="1">
                <a:latin typeface="+mn-lt"/>
              </a:rPr>
              <a:t>Сульфапіридин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пригнічує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проліферацію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клітин-кілерів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трансформацію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лімфоцитів</a:t>
            </a:r>
            <a:r>
              <a:rPr lang="ru-RU" dirty="0">
                <a:latin typeface="+mn-lt"/>
              </a:rPr>
              <a:t>. </a:t>
            </a:r>
          </a:p>
          <a:p>
            <a:pPr algn="just"/>
            <a:r>
              <a:rPr lang="ru-RU" dirty="0" err="1">
                <a:latin typeface="+mn-lt"/>
              </a:rPr>
              <a:t>Протизапальна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дія</a:t>
            </a:r>
            <a:r>
              <a:rPr lang="ru-RU" dirty="0">
                <a:latin typeface="+mn-lt"/>
              </a:rPr>
              <a:t> 5-аміносаліцилової </a:t>
            </a:r>
            <a:r>
              <a:rPr lang="ru-RU" dirty="0" err="1">
                <a:latin typeface="+mn-lt"/>
              </a:rPr>
              <a:t>кислоти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месалазин</a:t>
            </a:r>
            <a:r>
              <a:rPr lang="ru-RU" dirty="0">
                <a:latin typeface="+mn-lt"/>
              </a:rPr>
              <a:t>) </a:t>
            </a:r>
            <a:r>
              <a:rPr lang="ru-RU" dirty="0" err="1">
                <a:latin typeface="+mn-lt"/>
              </a:rPr>
              <a:t>найбільш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значуща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лікування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запальних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захворювань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товстого</a:t>
            </a:r>
            <a:r>
              <a:rPr lang="ru-RU" dirty="0">
                <a:latin typeface="+mn-lt"/>
              </a:rPr>
              <a:t> кишечнику. </a:t>
            </a:r>
          </a:p>
          <a:p>
            <a:pPr algn="just"/>
            <a:r>
              <a:rPr lang="ru-RU" dirty="0" err="1">
                <a:latin typeface="+mn-lt"/>
              </a:rPr>
              <a:t>Головним</a:t>
            </a:r>
            <a:r>
              <a:rPr lang="ru-RU" dirty="0">
                <a:latin typeface="+mn-lt"/>
              </a:rPr>
              <a:t> чином локально вона </a:t>
            </a:r>
            <a:r>
              <a:rPr lang="ru-RU" dirty="0" err="1">
                <a:latin typeface="+mn-lt"/>
              </a:rPr>
              <a:t>інгібує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циклооксигеназу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ліпооксигеназу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кишковій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стінці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тим</a:t>
            </a:r>
            <a:r>
              <a:rPr lang="ru-RU" dirty="0">
                <a:latin typeface="+mn-lt"/>
              </a:rPr>
              <a:t> самим </a:t>
            </a:r>
            <a:r>
              <a:rPr lang="ru-RU" dirty="0" err="1">
                <a:latin typeface="+mn-lt"/>
              </a:rPr>
              <a:t>попереджає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утворення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простагландинів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лейкотрієнів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інших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медіаторів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запалення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зв’язує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радикали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вільного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кисню</a:t>
            </a:r>
            <a:endParaRPr lang="ru-RU" dirty="0">
              <a:latin typeface="+mn-lt"/>
            </a:endParaRPr>
          </a:p>
        </p:txBody>
      </p:sp>
      <p:pic>
        <p:nvPicPr>
          <p:cNvPr id="103426" name="Picture 2" descr="Сульфасалазин таблетки, в/плів. обол. по 500 мг №50 (10х5)"/>
          <p:cNvPicPr>
            <a:picLocks noChangeAspect="1" noChangeArrowheads="1"/>
          </p:cNvPicPr>
          <p:nvPr/>
        </p:nvPicPr>
        <p:blipFill>
          <a:blip r:embed="rId3"/>
          <a:srcRect t="15000" r="2499" b="17499"/>
          <a:stretch>
            <a:fillRect/>
          </a:stretch>
        </p:blipFill>
        <p:spPr bwMode="auto">
          <a:xfrm>
            <a:off x="7286644" y="3429006"/>
            <a:ext cx="1666886" cy="115399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3286130"/>
            <a:ext cx="7000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latin typeface="+mn-lt"/>
              </a:rPr>
              <a:t>Показання</a:t>
            </a:r>
            <a:r>
              <a:rPr lang="ru-RU" b="1" dirty="0">
                <a:latin typeface="+mn-lt"/>
              </a:rPr>
              <a:t>: </a:t>
            </a:r>
          </a:p>
          <a:p>
            <a:pPr algn="just"/>
            <a:r>
              <a:rPr lang="ru-RU" dirty="0" err="1">
                <a:latin typeface="+mn-lt"/>
              </a:rPr>
              <a:t>Індукція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підтримання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ремісії</a:t>
            </a:r>
            <a:r>
              <a:rPr lang="ru-RU" dirty="0">
                <a:latin typeface="+mn-lt"/>
              </a:rPr>
              <a:t> при </a:t>
            </a:r>
            <a:r>
              <a:rPr lang="ru-RU" dirty="0" err="1">
                <a:latin typeface="+mn-lt"/>
              </a:rPr>
              <a:t>виразковому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коліті</a:t>
            </a:r>
            <a:r>
              <a:rPr lang="ru-RU" dirty="0">
                <a:latin typeface="+mn-lt"/>
              </a:rPr>
              <a:t>; </a:t>
            </a:r>
            <a:r>
              <a:rPr lang="ru-RU" dirty="0" err="1">
                <a:latin typeface="+mn-lt"/>
              </a:rPr>
              <a:t>лікування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хвороби</a:t>
            </a:r>
            <a:r>
              <a:rPr lang="ru-RU" dirty="0">
                <a:latin typeface="+mn-lt"/>
              </a:rPr>
              <a:t> Крона в </a:t>
            </a:r>
            <a:r>
              <a:rPr lang="ru-RU" dirty="0" err="1">
                <a:latin typeface="+mn-lt"/>
              </a:rPr>
              <a:t>активній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стадії</a:t>
            </a:r>
            <a:r>
              <a:rPr lang="ru-RU" dirty="0">
                <a:latin typeface="+mn-lt"/>
              </a:rPr>
              <a:t>.</a:t>
            </a:r>
          </a:p>
          <a:p>
            <a:pPr algn="just"/>
            <a:r>
              <a:rPr lang="ru-RU" dirty="0" err="1">
                <a:latin typeface="+mn-lt"/>
              </a:rPr>
              <a:t>Лікування</a:t>
            </a:r>
            <a:r>
              <a:rPr lang="ru-RU" dirty="0">
                <a:latin typeface="+mn-lt"/>
              </a:rPr>
              <a:t> РА у </a:t>
            </a:r>
            <a:r>
              <a:rPr lang="ru-RU" dirty="0" err="1">
                <a:latin typeface="+mn-lt"/>
              </a:rPr>
              <a:t>дорослих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випадку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недостатньої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ефективності</a:t>
            </a:r>
            <a:r>
              <a:rPr lang="ru-RU" dirty="0">
                <a:latin typeface="+mn-lt"/>
              </a:rPr>
              <a:t> НПЗЗ.</a:t>
            </a:r>
          </a:p>
          <a:p>
            <a:pPr algn="just"/>
            <a:r>
              <a:rPr lang="ru-RU" dirty="0" err="1">
                <a:latin typeface="+mn-lt"/>
              </a:rPr>
              <a:t>Лікування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ювенільного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полісуглобового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або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олігосуглобового</a:t>
            </a:r>
            <a:r>
              <a:rPr lang="ru-RU" dirty="0">
                <a:latin typeface="+mn-lt"/>
              </a:rPr>
              <a:t> РА.</a:t>
            </a:r>
            <a:endParaRPr lang="ru-RU" sz="1200" dirty="0">
              <a:latin typeface="+mn-lt"/>
            </a:endParaRPr>
          </a:p>
        </p:txBody>
      </p:sp>
      <p:pic>
        <p:nvPicPr>
          <p:cNvPr id="103428" name="Picture 4" descr="Салазопірин EN-табс таблетки, в/о, киш./розч. по 500 мг №100 у флак."/>
          <p:cNvPicPr>
            <a:picLocks noChangeAspect="1" noChangeArrowheads="1"/>
          </p:cNvPicPr>
          <p:nvPr/>
        </p:nvPicPr>
        <p:blipFill>
          <a:blip r:embed="rId4"/>
          <a:srcRect l="26250" t="9375" r="23124" b="8125"/>
          <a:stretch>
            <a:fillRect/>
          </a:stretch>
        </p:blipFill>
        <p:spPr bwMode="auto">
          <a:xfrm>
            <a:off x="7500958" y="785800"/>
            <a:ext cx="1358945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Салофальк таблетки, в/о, киш./розч. по 500 мг №100 (10х10)"/>
          <p:cNvPicPr>
            <a:picLocks noChangeAspect="1" noChangeArrowheads="1"/>
          </p:cNvPicPr>
          <p:nvPr/>
        </p:nvPicPr>
        <p:blipFill>
          <a:blip r:embed="rId3"/>
          <a:srcRect l="5625" t="18750" r="6249" b="13749"/>
          <a:stretch>
            <a:fillRect/>
          </a:stretch>
        </p:blipFill>
        <p:spPr bwMode="auto">
          <a:xfrm>
            <a:off x="214282" y="3714758"/>
            <a:ext cx="1319619" cy="1010772"/>
          </a:xfrm>
          <a:prstGeom prst="rect">
            <a:avLst/>
          </a:prstGeom>
          <a:noFill/>
        </p:spPr>
      </p:pic>
      <p:pic>
        <p:nvPicPr>
          <p:cNvPr id="46084" name="Picture 4" descr="Салофальк супозиторії рект. по 1000 мг №10 (5х2) у стрип."/>
          <p:cNvPicPr>
            <a:picLocks noChangeAspect="1" noChangeArrowheads="1"/>
          </p:cNvPicPr>
          <p:nvPr/>
        </p:nvPicPr>
        <p:blipFill>
          <a:blip r:embed="rId4"/>
          <a:srcRect t="20625" r="624" b="21249"/>
          <a:stretch>
            <a:fillRect/>
          </a:stretch>
        </p:blipFill>
        <p:spPr bwMode="auto">
          <a:xfrm>
            <a:off x="1571604" y="3643320"/>
            <a:ext cx="1871215" cy="1094484"/>
          </a:xfrm>
          <a:prstGeom prst="rect">
            <a:avLst/>
          </a:prstGeom>
          <a:noFill/>
        </p:spPr>
      </p:pic>
      <p:pic>
        <p:nvPicPr>
          <p:cNvPr id="46086" name="Picture 6" descr="Салофальк гранули гастрорезист. прол./д. 1.5 г по 2,79 г №35 у пак. &quot;грану-стикс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500444"/>
            <a:ext cx="1440666" cy="1234857"/>
          </a:xfrm>
          <a:prstGeom prst="rect">
            <a:avLst/>
          </a:prstGeom>
          <a:noFill/>
        </p:spPr>
      </p:pic>
      <p:pic>
        <p:nvPicPr>
          <p:cNvPr id="46088" name="Picture 8" descr="Салофальк суспензія рект. 4 г/60 г по 60 г №7 у клізмах"/>
          <p:cNvPicPr>
            <a:picLocks noChangeAspect="1" noChangeArrowheads="1"/>
          </p:cNvPicPr>
          <p:nvPr/>
        </p:nvPicPr>
        <p:blipFill>
          <a:blip r:embed="rId6"/>
          <a:srcRect l="7500" t="22500" r="6249" b="23125"/>
          <a:stretch>
            <a:fillRect/>
          </a:stretch>
        </p:blipFill>
        <p:spPr bwMode="auto">
          <a:xfrm>
            <a:off x="6643702" y="3357568"/>
            <a:ext cx="2152993" cy="1357322"/>
          </a:xfrm>
          <a:prstGeom prst="rect">
            <a:avLst/>
          </a:prstGeom>
          <a:noFill/>
        </p:spPr>
      </p:pic>
      <p:pic>
        <p:nvPicPr>
          <p:cNvPr id="46090" name="Picture 10" descr="Салофальк гранули гастрорезист. прол./д. 3 г по 5.58 г №50 у пак. &quot;грану-стикс&quot;"/>
          <p:cNvPicPr>
            <a:picLocks noChangeAspect="1" noChangeArrowheads="1"/>
          </p:cNvPicPr>
          <p:nvPr/>
        </p:nvPicPr>
        <p:blipFill>
          <a:blip r:embed="rId7"/>
          <a:srcRect l="13125" t="3750" r="11874"/>
          <a:stretch>
            <a:fillRect/>
          </a:stretch>
        </p:blipFill>
        <p:spPr bwMode="auto">
          <a:xfrm>
            <a:off x="5072066" y="3000378"/>
            <a:ext cx="1357322" cy="1741892"/>
          </a:xfrm>
          <a:prstGeom prst="rect">
            <a:avLst/>
          </a:prstGeom>
          <a:noFill/>
        </p:spPr>
      </p:pic>
      <p:pic>
        <p:nvPicPr>
          <p:cNvPr id="46092" name="Picture 12" descr="Салофальк супозиторії рект. по 250 мг №10 (5х2)"/>
          <p:cNvPicPr>
            <a:picLocks noChangeAspect="1" noChangeArrowheads="1"/>
          </p:cNvPicPr>
          <p:nvPr/>
        </p:nvPicPr>
        <p:blipFill>
          <a:blip r:embed="rId8"/>
          <a:srcRect l="15000" t="26250" r="13749" b="21250"/>
          <a:stretch>
            <a:fillRect/>
          </a:stretch>
        </p:blipFill>
        <p:spPr bwMode="auto">
          <a:xfrm>
            <a:off x="1643042" y="2500312"/>
            <a:ext cx="1571636" cy="11580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3108" y="142858"/>
            <a:ext cx="5240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j-lt"/>
              </a:rPr>
              <a:t>МЕСАЛАЗИН</a:t>
            </a:r>
            <a:r>
              <a:rPr lang="ru-RU" sz="1800" dirty="0">
                <a:latin typeface="+mj-lt"/>
              </a:rPr>
              <a:t> (5-аміносаліцилова кислота)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714362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+mn-lt"/>
              </a:rPr>
              <a:t>при </a:t>
            </a:r>
            <a:r>
              <a:rPr lang="ru-RU" sz="1600" dirty="0" err="1">
                <a:latin typeface="+mn-lt"/>
              </a:rPr>
              <a:t>пероральному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прийомі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переважним</a:t>
            </a:r>
            <a:r>
              <a:rPr lang="ru-RU" sz="1600" dirty="0">
                <a:latin typeface="+mn-lt"/>
              </a:rPr>
              <a:t> чином локально на </a:t>
            </a:r>
            <a:r>
              <a:rPr lang="ru-RU" sz="1600" dirty="0" err="1">
                <a:latin typeface="+mn-lt"/>
              </a:rPr>
              <a:t>слизову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оболонку</a:t>
            </a:r>
            <a:r>
              <a:rPr lang="ru-RU" sz="1600" dirty="0">
                <a:latin typeface="+mn-lt"/>
              </a:rPr>
              <a:t> кишок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на </a:t>
            </a:r>
            <a:r>
              <a:rPr lang="ru-RU" sz="1600" dirty="0" err="1">
                <a:latin typeface="+mn-lt"/>
              </a:rPr>
              <a:t>підслизову</a:t>
            </a:r>
            <a:r>
              <a:rPr lang="ru-RU" sz="1600" dirty="0">
                <a:latin typeface="+mn-lt"/>
              </a:rPr>
              <a:t> тканину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боку </a:t>
            </a:r>
            <a:r>
              <a:rPr lang="ru-RU" sz="1600" dirty="0" err="1">
                <a:latin typeface="+mn-lt"/>
              </a:rPr>
              <a:t>порожнини</a:t>
            </a:r>
            <a:r>
              <a:rPr lang="ru-RU" sz="1600" dirty="0">
                <a:latin typeface="+mn-lt"/>
              </a:rPr>
              <a:t> кишок.</a:t>
            </a:r>
          </a:p>
          <a:p>
            <a:pPr algn="just"/>
            <a:r>
              <a:rPr lang="ru-RU" sz="1600" b="1" dirty="0" err="1">
                <a:latin typeface="+mn-lt"/>
              </a:rPr>
              <a:t>Показання</a:t>
            </a:r>
            <a:endParaRPr lang="ru-RU" sz="1600" b="1" dirty="0">
              <a:latin typeface="+mn-lt"/>
            </a:endParaRPr>
          </a:p>
          <a:p>
            <a:pPr algn="just"/>
            <a:r>
              <a:rPr lang="ru-RU" sz="1600" dirty="0" err="1">
                <a:latin typeface="+mn-lt"/>
              </a:rPr>
              <a:t>Виразковий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коліт</a:t>
            </a:r>
            <a:r>
              <a:rPr lang="ru-RU" sz="1600" dirty="0">
                <a:latin typeface="+mn-lt"/>
              </a:rPr>
              <a:t>: </a:t>
            </a:r>
            <a:r>
              <a:rPr lang="ru-RU" sz="1600" dirty="0" err="1">
                <a:latin typeface="+mn-lt"/>
              </a:rPr>
              <a:t>лікування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загострень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профілактика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рецидивів</a:t>
            </a:r>
            <a:r>
              <a:rPr lang="ru-RU" sz="1600" dirty="0">
                <a:latin typeface="+mn-lt"/>
              </a:rPr>
              <a:t>.</a:t>
            </a:r>
          </a:p>
          <a:p>
            <a:pPr algn="just"/>
            <a:r>
              <a:rPr lang="ru-RU" sz="1600" dirty="0">
                <a:latin typeface="+mn-lt"/>
              </a:rPr>
              <a:t>Хвороба Крона: </a:t>
            </a:r>
            <a:r>
              <a:rPr lang="ru-RU" sz="1600" dirty="0" err="1">
                <a:latin typeface="+mn-lt"/>
              </a:rPr>
              <a:t>лікування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загострень</a:t>
            </a:r>
            <a:r>
              <a:rPr lang="ru-RU" sz="1600" dirty="0">
                <a:latin typeface="+mn-lt"/>
              </a:rPr>
              <a:t>.</a:t>
            </a:r>
          </a:p>
          <a:p>
            <a:pPr algn="just"/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/>
        </p:nvSpPr>
        <p:spPr>
          <a:xfrm>
            <a:off x="1571604" y="142858"/>
            <a:ext cx="6429420" cy="4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2060"/>
              </a:buClr>
            </a:pP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сульфаметоксазол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+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триметоприм</a:t>
            </a:r>
            <a:endParaRPr sz="1200" b="1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4034" name="Picture 2" descr="Бісептол таблетки по 400 мг/80 мг №20"/>
          <p:cNvPicPr>
            <a:picLocks noChangeAspect="1" noChangeArrowheads="1"/>
          </p:cNvPicPr>
          <p:nvPr/>
        </p:nvPicPr>
        <p:blipFill>
          <a:blip r:embed="rId3"/>
          <a:srcRect t="18750" r="2499" b="19374"/>
          <a:stretch>
            <a:fillRect/>
          </a:stretch>
        </p:blipFill>
        <p:spPr bwMode="auto">
          <a:xfrm>
            <a:off x="214282" y="3714758"/>
            <a:ext cx="1688535" cy="1071570"/>
          </a:xfrm>
          <a:prstGeom prst="rect">
            <a:avLst/>
          </a:prstGeom>
          <a:noFill/>
        </p:spPr>
      </p:pic>
      <p:pic>
        <p:nvPicPr>
          <p:cNvPr id="44036" name="Picture 4" descr="Бісептол суспензія ор. 200 мг/40 мг/5 мл по 80 мл у флак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643188"/>
            <a:ext cx="1000132" cy="2000264"/>
          </a:xfrm>
          <a:prstGeom prst="rect">
            <a:avLst/>
          </a:prstGeom>
          <a:noFill/>
        </p:spPr>
      </p:pic>
      <p:pic>
        <p:nvPicPr>
          <p:cNvPr id="44038" name="Picture 6" descr="Бісептол 480 концентрат д/приг. р-ну д/інф. 80 мг/16 мг по 5 мл №10 в амп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286130"/>
            <a:ext cx="1625194" cy="1428742"/>
          </a:xfrm>
          <a:prstGeom prst="rect">
            <a:avLst/>
          </a:prstGeom>
          <a:noFill/>
        </p:spPr>
      </p:pic>
      <p:pic>
        <p:nvPicPr>
          <p:cNvPr id="44040" name="Picture 8" descr="Бісептол таблетки по 100 мг/20 мг №20"/>
          <p:cNvPicPr>
            <a:picLocks noChangeAspect="1" noChangeArrowheads="1"/>
          </p:cNvPicPr>
          <p:nvPr/>
        </p:nvPicPr>
        <p:blipFill>
          <a:blip r:embed="rId6"/>
          <a:srcRect t="24375" r="4374" b="13749"/>
          <a:stretch>
            <a:fillRect/>
          </a:stretch>
        </p:blipFill>
        <p:spPr bwMode="auto">
          <a:xfrm>
            <a:off x="2143108" y="3643320"/>
            <a:ext cx="1766467" cy="11430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642924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n-lt"/>
              </a:rPr>
              <a:t>Комбінований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бактерицидний</a:t>
            </a:r>
            <a:r>
              <a:rPr lang="ru-RU" sz="1600" dirty="0">
                <a:latin typeface="+mn-lt"/>
              </a:rPr>
              <a:t> ЛЗ, </a:t>
            </a:r>
            <a:r>
              <a:rPr lang="ru-RU" sz="1600" dirty="0" err="1">
                <a:latin typeface="+mn-lt"/>
              </a:rPr>
              <a:t>який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містить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сульфаметоксазол</a:t>
            </a:r>
            <a:r>
              <a:rPr lang="ru-RU" sz="1600" dirty="0">
                <a:latin typeface="+mn-lt"/>
              </a:rPr>
              <a:t> – </a:t>
            </a:r>
            <a:r>
              <a:rPr lang="ru-RU" sz="1600" dirty="0" err="1">
                <a:latin typeface="+mn-lt"/>
              </a:rPr>
              <a:t>сульфаніламід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середньою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тривалістю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що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інгібує</a:t>
            </a:r>
            <a:r>
              <a:rPr lang="ru-RU" sz="1600" dirty="0">
                <a:latin typeface="+mn-lt"/>
              </a:rPr>
              <a:t> синтез </a:t>
            </a:r>
            <a:r>
              <a:rPr lang="ru-RU" sz="1600" dirty="0" err="1">
                <a:latin typeface="+mn-lt"/>
              </a:rPr>
              <a:t>фолієвої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кислоти</a:t>
            </a:r>
            <a:r>
              <a:rPr lang="ru-RU" sz="1600" dirty="0">
                <a:latin typeface="+mn-lt"/>
              </a:rPr>
              <a:t> шляхом конкурентного </a:t>
            </a:r>
            <a:r>
              <a:rPr lang="ru-RU" sz="1600" dirty="0" err="1">
                <a:latin typeface="+mn-lt"/>
              </a:rPr>
              <a:t>антагонізму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параамінобензойною</a:t>
            </a:r>
            <a:r>
              <a:rPr lang="ru-RU" sz="1600" dirty="0">
                <a:latin typeface="+mn-lt"/>
              </a:rPr>
              <a:t> кислотою,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триметоприм</a:t>
            </a:r>
            <a:r>
              <a:rPr lang="ru-RU" sz="1600" dirty="0">
                <a:latin typeface="+mn-lt"/>
              </a:rPr>
              <a:t> – </a:t>
            </a:r>
            <a:r>
              <a:rPr lang="ru-RU" sz="1600" dirty="0" err="1">
                <a:latin typeface="+mn-lt"/>
              </a:rPr>
              <a:t>інгібітор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бактеріальної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редуктази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дегідрофолієвої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кислоти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що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відповідає</a:t>
            </a:r>
            <a:r>
              <a:rPr lang="ru-RU" sz="1600" dirty="0">
                <a:latin typeface="+mn-lt"/>
              </a:rPr>
              <a:t> за синтез </a:t>
            </a:r>
            <a:r>
              <a:rPr lang="ru-RU" sz="1600" dirty="0" err="1">
                <a:latin typeface="+mn-lt"/>
              </a:rPr>
              <a:t>біологічно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активної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тетрагідрофолієвої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кислоти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 err="1">
                <a:latin typeface="+mn-lt"/>
              </a:rPr>
              <a:t>Суміш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цих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речовин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співвідношенні</a:t>
            </a:r>
            <a:r>
              <a:rPr lang="ru-RU" sz="1600" dirty="0">
                <a:latin typeface="+mn-lt"/>
              </a:rPr>
              <a:t> 5 до 1 </a:t>
            </a:r>
            <a:r>
              <a:rPr lang="ru-RU" sz="1600" dirty="0" err="1">
                <a:latin typeface="+mn-lt"/>
              </a:rPr>
              <a:t>називається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ко-тримоксазолом</a:t>
            </a:r>
            <a:r>
              <a:rPr lang="ru-RU" sz="1600" dirty="0">
                <a:latin typeface="+mn-lt"/>
              </a:rPr>
              <a:t>.</a:t>
            </a:r>
          </a:p>
          <a:p>
            <a:pPr lvl="0" algn="just"/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Діє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протягом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12 годин,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високі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концентрації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спостерігаються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легенях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і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нирках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lang="ru-RU" sz="1600" dirty="0">
              <a:latin typeface="+mn-lt"/>
            </a:endParaRPr>
          </a:p>
          <a:p>
            <a:pPr algn="just"/>
            <a:endParaRPr lang="ru-RU" sz="1600" dirty="0">
              <a:latin typeface="+mn-lt"/>
            </a:endParaRPr>
          </a:p>
        </p:txBody>
      </p:sp>
      <p:pic>
        <p:nvPicPr>
          <p:cNvPr id="44042" name="Picture 10" descr="Бі-септ-Фармак таблетки по 400 мг/80 мг №20"/>
          <p:cNvPicPr>
            <a:picLocks noChangeAspect="1" noChangeArrowheads="1"/>
          </p:cNvPicPr>
          <p:nvPr/>
        </p:nvPicPr>
        <p:blipFill>
          <a:blip r:embed="rId7"/>
          <a:srcRect t="7500" r="2499" b="9999"/>
          <a:stretch>
            <a:fillRect/>
          </a:stretch>
        </p:blipFill>
        <p:spPr bwMode="auto">
          <a:xfrm>
            <a:off x="4500562" y="3500444"/>
            <a:ext cx="1435254" cy="1214446"/>
          </a:xfrm>
          <a:prstGeom prst="rect">
            <a:avLst/>
          </a:prstGeom>
          <a:noFill/>
        </p:spPr>
      </p:pic>
      <p:pic>
        <p:nvPicPr>
          <p:cNvPr id="44044" name="Picture 12" descr="Суметролім таблетки по 400 мг/80 мг №20 (10х2)"/>
          <p:cNvPicPr>
            <a:picLocks noChangeAspect="1" noChangeArrowheads="1"/>
          </p:cNvPicPr>
          <p:nvPr/>
        </p:nvPicPr>
        <p:blipFill>
          <a:blip r:embed="rId8"/>
          <a:srcRect t="30000" r="-1" b="27500"/>
          <a:stretch>
            <a:fillRect/>
          </a:stretch>
        </p:blipFill>
        <p:spPr bwMode="auto">
          <a:xfrm>
            <a:off x="214282" y="2714626"/>
            <a:ext cx="2214578" cy="941196"/>
          </a:xfrm>
          <a:prstGeom prst="rect">
            <a:avLst/>
          </a:prstGeom>
          <a:noFill/>
        </p:spPr>
      </p:pic>
      <p:pic>
        <p:nvPicPr>
          <p:cNvPr id="44046" name="Picture 14" descr="Трисептол таблетки по 400 мг/80 мг №20 (10х2)"/>
          <p:cNvPicPr>
            <a:picLocks noChangeAspect="1" noChangeArrowheads="1"/>
          </p:cNvPicPr>
          <p:nvPr/>
        </p:nvPicPr>
        <p:blipFill>
          <a:blip r:embed="rId9"/>
          <a:srcRect l="21667" t="24375" r="13333" b="21250"/>
          <a:stretch>
            <a:fillRect/>
          </a:stretch>
        </p:blipFill>
        <p:spPr bwMode="auto">
          <a:xfrm>
            <a:off x="2928926" y="3000378"/>
            <a:ext cx="1345005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/>
        </p:nvSpPr>
        <p:spPr>
          <a:xfrm>
            <a:off x="2071670" y="214296"/>
            <a:ext cx="4857784" cy="39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uk-UA" sz="24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СУЛЬФАТІАЗОЛ СРІБЛА</a:t>
            </a:r>
            <a:endParaRPr sz="1200"/>
          </a:p>
        </p:txBody>
      </p:sp>
      <p:pic>
        <p:nvPicPr>
          <p:cNvPr id="39938" name="Picture 2" descr="Аргосульфан крем 20 мг/г по 15 г у тубах"/>
          <p:cNvPicPr>
            <a:picLocks noChangeAspect="1" noChangeArrowheads="1"/>
          </p:cNvPicPr>
          <p:nvPr/>
        </p:nvPicPr>
        <p:blipFill>
          <a:blip r:embed="rId3"/>
          <a:srcRect l="11764" r="11765"/>
          <a:stretch>
            <a:fillRect/>
          </a:stretch>
        </p:blipFill>
        <p:spPr bwMode="auto">
          <a:xfrm>
            <a:off x="428596" y="2928940"/>
            <a:ext cx="1357322" cy="17749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714362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n-lt"/>
              </a:rPr>
              <a:t>має</a:t>
            </a:r>
            <a:r>
              <a:rPr lang="ru-RU" sz="1600" dirty="0">
                <a:latin typeface="+mn-lt"/>
              </a:rPr>
              <a:t> широкий спектр </a:t>
            </a:r>
            <a:r>
              <a:rPr lang="ru-RU" sz="1600" dirty="0" err="1">
                <a:latin typeface="+mn-lt"/>
              </a:rPr>
              <a:t>антибактеріальної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змішаної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флори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грампозитивні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грамнегативні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мікроорганізми</a:t>
            </a:r>
            <a:r>
              <a:rPr lang="ru-RU" sz="1600" dirty="0">
                <a:latin typeface="+mn-lt"/>
              </a:rPr>
              <a:t>), </a:t>
            </a:r>
            <a:r>
              <a:rPr lang="ru-RU" sz="1600" dirty="0" err="1">
                <a:latin typeface="+mn-lt"/>
              </a:rPr>
              <a:t>включаючи</a:t>
            </a:r>
            <a:r>
              <a:rPr lang="ru-RU" sz="1600" dirty="0">
                <a:latin typeface="+mn-lt"/>
              </a:rPr>
              <a:t> </a:t>
            </a:r>
            <a:r>
              <a:rPr lang="en-US" sz="1600" i="1" dirty="0">
                <a:latin typeface="+mn-lt"/>
              </a:rPr>
              <a:t>Pseudomonas </a:t>
            </a:r>
            <a:r>
              <a:rPr lang="en-US" sz="1600" i="1" dirty="0" err="1">
                <a:latin typeface="+mn-lt"/>
              </a:rPr>
              <a:t>aeruginosa</a:t>
            </a:r>
            <a:r>
              <a:rPr lang="en-US" sz="1600" i="1" dirty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algn="just"/>
            <a:r>
              <a:rPr lang="ru-RU" sz="1600" dirty="0" err="1">
                <a:latin typeface="+mn-lt"/>
              </a:rPr>
              <a:t>Інактивує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значно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знижує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інфікуючу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здатність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вірусів</a:t>
            </a:r>
            <a:r>
              <a:rPr lang="ru-RU" sz="1600" dirty="0">
                <a:latin typeface="+mn-lt"/>
              </a:rPr>
              <a:t> герпесу за межами </a:t>
            </a:r>
            <a:r>
              <a:rPr lang="ru-RU" sz="1600" dirty="0" err="1">
                <a:latin typeface="+mn-lt"/>
              </a:rPr>
              <a:t>клітини</a:t>
            </a:r>
            <a:r>
              <a:rPr lang="ru-RU" sz="1600" dirty="0">
                <a:latin typeface="+mn-lt"/>
              </a:rPr>
              <a:t> та </a:t>
            </a:r>
            <a:r>
              <a:rPr lang="ru-RU" sz="1600" dirty="0" err="1">
                <a:latin typeface="+mn-lt"/>
              </a:rPr>
              <a:t>вірусу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герпес-зостер</a:t>
            </a:r>
            <a:r>
              <a:rPr lang="ru-RU" sz="1600" dirty="0">
                <a:latin typeface="+mn-lt"/>
              </a:rPr>
              <a:t>.</a:t>
            </a:r>
          </a:p>
          <a:p>
            <a:pPr algn="just"/>
            <a:r>
              <a:rPr lang="ru-RU" sz="1600" dirty="0">
                <a:latin typeface="+mn-lt"/>
              </a:rPr>
              <a:t>Препарат </a:t>
            </a:r>
            <a:r>
              <a:rPr lang="ru-RU" sz="1600" dirty="0" err="1">
                <a:latin typeface="+mn-lt"/>
              </a:rPr>
              <a:t>ефективно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захищає</a:t>
            </a:r>
            <a:r>
              <a:rPr lang="ru-RU" sz="1600" dirty="0">
                <a:latin typeface="+mn-lt"/>
              </a:rPr>
              <a:t> рану </a:t>
            </a:r>
            <a:r>
              <a:rPr lang="ru-RU" sz="1600" dirty="0" err="1">
                <a:latin typeface="+mn-lt"/>
              </a:rPr>
              <a:t>від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інфікування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формує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захисний</a:t>
            </a:r>
            <a:r>
              <a:rPr lang="ru-RU" sz="1600" dirty="0">
                <a:latin typeface="+mn-lt"/>
              </a:rPr>
              <a:t> шар на </a:t>
            </a:r>
            <a:r>
              <a:rPr lang="ru-RU" sz="1600" dirty="0" err="1">
                <a:latin typeface="+mn-lt"/>
              </a:rPr>
              <a:t>поверхні</a:t>
            </a:r>
            <a:r>
              <a:rPr lang="ru-RU" sz="1600" dirty="0">
                <a:latin typeface="+mn-lt"/>
              </a:rPr>
              <a:t> рани, </a:t>
            </a:r>
            <a:r>
              <a:rPr lang="ru-RU" sz="1600" dirty="0" err="1">
                <a:latin typeface="+mn-lt"/>
              </a:rPr>
              <a:t>підтримує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адекватну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вологість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сприяє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загоюванню</a:t>
            </a:r>
            <a:r>
              <a:rPr lang="ru-RU" sz="1600" dirty="0">
                <a:latin typeface="+mn-lt"/>
              </a:rPr>
              <a:t> рани.</a:t>
            </a:r>
          </a:p>
          <a:p>
            <a:pPr algn="just"/>
            <a:r>
              <a:rPr lang="ru-RU" sz="1600" dirty="0" err="1">
                <a:latin typeface="+mn-lt"/>
              </a:rPr>
              <a:t>Має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найнижчу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ступінь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розчинності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серед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інших</a:t>
            </a:r>
            <a:r>
              <a:rPr lang="ru-RU" sz="1600" dirty="0">
                <a:latin typeface="+mn-lt"/>
              </a:rPr>
              <a:t> солей </a:t>
            </a:r>
            <a:r>
              <a:rPr lang="ru-RU" sz="1600" dirty="0" err="1">
                <a:latin typeface="+mn-lt"/>
              </a:rPr>
              <a:t>срібла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групи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сульфаніламідів</a:t>
            </a:r>
            <a:r>
              <a:rPr lang="ru-RU" sz="1600" dirty="0">
                <a:latin typeface="+mn-lt"/>
              </a:rPr>
              <a:t>, а </a:t>
            </a:r>
            <a:r>
              <a:rPr lang="ru-RU" sz="1600" dirty="0" err="1">
                <a:latin typeface="+mn-lt"/>
              </a:rPr>
              <a:t>також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високу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стабільність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що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дає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змогу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залишатися</a:t>
            </a:r>
            <a:r>
              <a:rPr lang="ru-RU" sz="1600" dirty="0">
                <a:latin typeface="+mn-lt"/>
              </a:rPr>
              <a:t> на </a:t>
            </a:r>
            <a:r>
              <a:rPr lang="ru-RU" sz="1600" dirty="0" err="1">
                <a:latin typeface="+mn-lt"/>
              </a:rPr>
              <a:t>поверхні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ураженої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частини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шкіри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зменшувати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абсорбцію</a:t>
            </a:r>
            <a:r>
              <a:rPr lang="ru-RU" sz="1600" dirty="0">
                <a:latin typeface="+mn-lt"/>
              </a:rPr>
              <a:t> в кров.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5984" y="3143254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n-lt"/>
              </a:rPr>
              <a:t>Застосовують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місцево</a:t>
            </a:r>
            <a:r>
              <a:rPr lang="ru-RU" sz="1600" dirty="0">
                <a:latin typeface="+mn-lt"/>
              </a:rPr>
              <a:t> для </a:t>
            </a:r>
            <a:r>
              <a:rPr lang="ru-RU" sz="1600" dirty="0" err="1">
                <a:latin typeface="+mn-lt"/>
              </a:rPr>
              <a:t>лікування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інфекцій</a:t>
            </a:r>
            <a:r>
              <a:rPr lang="ru-RU" sz="1600" dirty="0">
                <a:latin typeface="+mn-lt"/>
              </a:rPr>
              <a:t> у таких </a:t>
            </a:r>
            <a:r>
              <a:rPr lang="ru-RU" sz="1600" dirty="0" err="1">
                <a:latin typeface="+mn-lt"/>
              </a:rPr>
              <a:t>випадках</a:t>
            </a:r>
            <a:r>
              <a:rPr lang="ru-RU" sz="1600" dirty="0">
                <a:latin typeface="+mn-lt"/>
              </a:rPr>
              <a:t> як: </a:t>
            </a:r>
            <a:r>
              <a:rPr lang="ru-RU" sz="1600" dirty="0" err="1">
                <a:latin typeface="+mn-lt"/>
              </a:rPr>
              <a:t>шкірні</a:t>
            </a:r>
            <a:r>
              <a:rPr lang="ru-RU" sz="1600" dirty="0">
                <a:latin typeface="+mn-lt"/>
              </a:rPr>
              <a:t> </a:t>
            </a:r>
            <a:r>
              <a:rPr lang="ru-RU" sz="1600" dirty="0" err="1">
                <a:latin typeface="+mn-lt"/>
              </a:rPr>
              <a:t>опіки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всіх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ступенів</a:t>
            </a:r>
            <a:r>
              <a:rPr lang="ru-RU" sz="1600" dirty="0">
                <a:latin typeface="+mn-lt"/>
              </a:rPr>
              <a:t> (в тому </a:t>
            </a:r>
            <a:r>
              <a:rPr lang="ru-RU" sz="1600" dirty="0" err="1">
                <a:latin typeface="+mn-lt"/>
              </a:rPr>
              <a:t>числі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променеві</a:t>
            </a:r>
            <a:r>
              <a:rPr lang="ru-RU" sz="1600" dirty="0">
                <a:latin typeface="+mn-lt"/>
              </a:rPr>
              <a:t>), </a:t>
            </a:r>
            <a:r>
              <a:rPr lang="ru-RU" sz="1600" dirty="0" err="1">
                <a:latin typeface="+mn-lt"/>
              </a:rPr>
              <a:t>пролежні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трофічні</a:t>
            </a:r>
            <a:r>
              <a:rPr lang="ru-RU" sz="1600" dirty="0">
                <a:latin typeface="+mn-lt"/>
              </a:rPr>
              <a:t> </a:t>
            </a:r>
            <a:r>
              <a:rPr lang="ru-RU" sz="1600" dirty="0" err="1">
                <a:latin typeface="+mn-lt"/>
              </a:rPr>
              <a:t>виразки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гомілки</a:t>
            </a:r>
            <a:r>
              <a:rPr lang="ru-RU" sz="16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/>
        </p:nvSpPr>
        <p:spPr>
          <a:xfrm>
            <a:off x="1928794" y="142858"/>
            <a:ext cx="4857784" cy="39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uk-UA" sz="24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СУЛЬФАДІАЗИН СРІБЛА</a:t>
            </a:r>
            <a:endParaRPr sz="1200"/>
          </a:p>
        </p:txBody>
      </p:sp>
      <p:sp>
        <p:nvSpPr>
          <p:cNvPr id="9" name="TextBox 8"/>
          <p:cNvSpPr txBox="1"/>
          <p:nvPr/>
        </p:nvSpPr>
        <p:spPr>
          <a:xfrm>
            <a:off x="214282" y="571486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+mn-lt"/>
              </a:rPr>
              <a:t>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місцевим</a:t>
            </a:r>
            <a:r>
              <a:rPr lang="ru-RU" dirty="0">
                <a:latin typeface="+mn-lt"/>
              </a:rPr>
              <a:t> ХТЗ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протимікробною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дією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який</a:t>
            </a:r>
            <a:r>
              <a:rPr lang="ru-RU" dirty="0">
                <a:latin typeface="+mn-lt"/>
              </a:rPr>
              <a:t> </a:t>
            </a:r>
            <a:r>
              <a:rPr lang="ru-RU" dirty="0" err="1">
                <a:latin typeface="+mn-lt"/>
              </a:rPr>
              <a:t>застосовують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лікування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профілактики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ранових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інфекцій</a:t>
            </a:r>
            <a:r>
              <a:rPr lang="ru-RU" dirty="0">
                <a:latin typeface="+mn-lt"/>
              </a:rPr>
              <a:t>, у т.ч. при </a:t>
            </a:r>
            <a:r>
              <a:rPr lang="ru-RU" dirty="0" err="1">
                <a:latin typeface="+mn-lt"/>
              </a:rPr>
              <a:t>опіках</a:t>
            </a:r>
            <a:r>
              <a:rPr lang="ru-RU" dirty="0">
                <a:latin typeface="+mn-lt"/>
              </a:rPr>
              <a:t>.</a:t>
            </a:r>
          </a:p>
          <a:p>
            <a:pPr algn="just"/>
            <a:r>
              <a:rPr lang="ru-RU" dirty="0" err="1">
                <a:latin typeface="+mn-lt"/>
              </a:rPr>
              <a:t>Сульфадіазин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срібла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дисоціює</a:t>
            </a:r>
            <a:r>
              <a:rPr lang="ru-RU" dirty="0">
                <a:latin typeface="+mn-lt"/>
              </a:rPr>
              <a:t> на </a:t>
            </a:r>
            <a:r>
              <a:rPr lang="ru-RU" dirty="0" err="1">
                <a:latin typeface="+mn-lt"/>
              </a:rPr>
              <a:t>рановій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поверхні</a:t>
            </a:r>
            <a:r>
              <a:rPr lang="ru-RU" dirty="0">
                <a:latin typeface="+mn-lt"/>
              </a:rPr>
              <a:t> таким чином,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забезпечує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повільне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безперервне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вивільнення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іонів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срібла</a:t>
            </a:r>
            <a:r>
              <a:rPr lang="ru-RU" dirty="0">
                <a:latin typeface="+mn-lt"/>
              </a:rPr>
              <a:t>. </a:t>
            </a:r>
          </a:p>
          <a:p>
            <a:pPr algn="just"/>
            <a:r>
              <a:rPr lang="ru-RU" dirty="0" err="1">
                <a:latin typeface="+mn-lt"/>
              </a:rPr>
              <a:t>Іони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срібла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зв’язуються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ДНК </a:t>
            </a:r>
            <a:r>
              <a:rPr lang="ru-RU" dirty="0" err="1">
                <a:latin typeface="+mn-lt"/>
              </a:rPr>
              <a:t>бактерій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інгібує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ріст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розмноження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бактеріальних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клітин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не </a:t>
            </a:r>
            <a:r>
              <a:rPr lang="ru-RU" dirty="0" err="1">
                <a:latin typeface="+mn-lt"/>
              </a:rPr>
              <a:t>впливає</a:t>
            </a:r>
            <a:r>
              <a:rPr lang="ru-RU" dirty="0">
                <a:latin typeface="+mn-lt"/>
              </a:rPr>
              <a:t> на </a:t>
            </a:r>
            <a:r>
              <a:rPr lang="ru-RU" dirty="0" err="1">
                <a:latin typeface="+mn-lt"/>
              </a:rPr>
              <a:t>клітини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шкіри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підшкірних</a:t>
            </a:r>
            <a:r>
              <a:rPr lang="ru-RU" dirty="0">
                <a:latin typeface="+mn-lt"/>
              </a:rPr>
              <a:t> тканин.</a:t>
            </a:r>
          </a:p>
          <a:p>
            <a:pPr algn="just"/>
            <a:r>
              <a:rPr lang="ru-RU" dirty="0" err="1">
                <a:latin typeface="+mn-lt"/>
              </a:rPr>
              <a:t>Проникає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некротизовані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тканини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ексудат</a:t>
            </a:r>
            <a:r>
              <a:rPr lang="ru-RU" dirty="0">
                <a:latin typeface="+mn-lt"/>
              </a:rPr>
              <a:t>. Цей </a:t>
            </a:r>
            <a:r>
              <a:rPr lang="ru-RU" dirty="0" err="1">
                <a:latin typeface="+mn-lt"/>
              </a:rPr>
              <a:t>ефект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дуже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важливим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зв’язку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тим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системні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антибіотики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неефективні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щодо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бактеріальної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флори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некротизованих</a:t>
            </a:r>
            <a:r>
              <a:rPr lang="ru-RU" dirty="0">
                <a:latin typeface="+mn-lt"/>
              </a:rPr>
              <a:t> тканинах. </a:t>
            </a:r>
          </a:p>
        </p:txBody>
      </p:sp>
      <p:pic>
        <p:nvPicPr>
          <p:cNvPr id="105474" name="Picture 2" descr="Дермазин крем 1 % по 50 г у тубах"/>
          <p:cNvPicPr>
            <a:picLocks noChangeAspect="1" noChangeArrowheads="1"/>
          </p:cNvPicPr>
          <p:nvPr/>
        </p:nvPicPr>
        <p:blipFill>
          <a:blip r:embed="rId3"/>
          <a:srcRect l="6260" t="21739" r="7345" b="21195"/>
          <a:stretch>
            <a:fillRect/>
          </a:stretch>
        </p:blipFill>
        <p:spPr bwMode="auto">
          <a:xfrm>
            <a:off x="1643042" y="3786196"/>
            <a:ext cx="2928958" cy="8914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571750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+mn-lt"/>
              </a:rPr>
              <a:t>Показання</a:t>
            </a:r>
            <a:r>
              <a:rPr lang="ru-RU" dirty="0">
                <a:latin typeface="+mn-lt"/>
              </a:rPr>
              <a:t>: 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ru-RU" dirty="0" err="1">
                <a:latin typeface="+mn-lt"/>
              </a:rPr>
              <a:t>Профілактика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інфікування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лікування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інфікованих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опіків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пролежнів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виразок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поверхневих</a:t>
            </a:r>
            <a:r>
              <a:rPr lang="ru-RU" dirty="0">
                <a:latin typeface="+mn-lt"/>
              </a:rPr>
              <a:t> ран </a:t>
            </a:r>
            <a:r>
              <a:rPr lang="ru-RU" dirty="0" err="1">
                <a:latin typeface="+mn-lt"/>
              </a:rPr>
              <a:t>зі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слабкою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ексудацією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саден</a:t>
            </a:r>
            <a:r>
              <a:rPr lang="ru-RU" dirty="0">
                <a:latin typeface="+mn-lt"/>
              </a:rPr>
              <a:t>.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ru-RU" dirty="0" err="1">
                <a:latin typeface="+mn-lt"/>
              </a:rPr>
              <a:t>Профілактика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інфікування</a:t>
            </a:r>
            <a:r>
              <a:rPr lang="ru-RU" dirty="0">
                <a:latin typeface="+mn-lt"/>
              </a:rPr>
              <a:t> при </a:t>
            </a:r>
            <a:r>
              <a:rPr lang="ru-RU" dirty="0" err="1">
                <a:latin typeface="+mn-lt"/>
              </a:rPr>
              <a:t>трансплантації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шкіри</a:t>
            </a:r>
            <a:r>
              <a:rPr lang="ru-RU" dirty="0">
                <a:latin typeface="+mn-lt"/>
              </a:rPr>
              <a:t>.</a:t>
            </a:r>
          </a:p>
        </p:txBody>
      </p:sp>
      <p:pic>
        <p:nvPicPr>
          <p:cNvPr id="105476" name="Picture 4" descr="Аргедин Босналек крем 1 % по 40 г у тубах"/>
          <p:cNvPicPr>
            <a:picLocks noChangeAspect="1" noChangeArrowheads="1"/>
          </p:cNvPicPr>
          <p:nvPr/>
        </p:nvPicPr>
        <p:blipFill>
          <a:blip r:embed="rId4"/>
          <a:srcRect l="9375" t="5625" r="17499"/>
          <a:stretch>
            <a:fillRect/>
          </a:stretch>
        </p:blipFill>
        <p:spPr bwMode="auto">
          <a:xfrm>
            <a:off x="7429520" y="2786064"/>
            <a:ext cx="1428760" cy="1843951"/>
          </a:xfrm>
          <a:prstGeom prst="rect">
            <a:avLst/>
          </a:prstGeom>
          <a:noFill/>
        </p:spPr>
      </p:pic>
      <p:pic>
        <p:nvPicPr>
          <p:cNvPr id="105478" name="Picture 6" descr="Сульфаргин мазь 10 мг/г по 50 г у тубах"/>
          <p:cNvPicPr>
            <a:picLocks noChangeAspect="1" noChangeArrowheads="1"/>
          </p:cNvPicPr>
          <p:nvPr/>
        </p:nvPicPr>
        <p:blipFill>
          <a:blip r:embed="rId5"/>
          <a:srcRect l="7500" t="3750" r="6249"/>
          <a:stretch>
            <a:fillRect/>
          </a:stretch>
        </p:blipFill>
        <p:spPr bwMode="auto">
          <a:xfrm>
            <a:off x="5857884" y="3143254"/>
            <a:ext cx="1428760" cy="1594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/>
        </p:nvSpPr>
        <p:spPr>
          <a:xfrm>
            <a:off x="2125662" y="114301"/>
            <a:ext cx="5181600" cy="77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0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СУЛЬФАЦИЛ НАТРІЮ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сульфацетамід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натрію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100"/>
          </a:p>
        </p:txBody>
      </p:sp>
      <p:sp>
        <p:nvSpPr>
          <p:cNvPr id="303" name="Google Shape;303;p37"/>
          <p:cNvSpPr txBox="1"/>
          <p:nvPr/>
        </p:nvSpPr>
        <p:spPr>
          <a:xfrm>
            <a:off x="228600" y="919164"/>
            <a:ext cx="8686800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Застосовують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інфекційно-запальних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захворюваннях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очей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кон’юнктивіти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кератити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блефарити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гнійні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виразки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рогівки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гонорейні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захворювання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очей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5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лікування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бажано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утриматися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носіння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контактних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лінз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В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іншому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випадку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застосуванням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контактні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лінзи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слід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зняти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одягнути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знову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раніше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ніж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через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15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хв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моменту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закапування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5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Закапувати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уражене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око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дорослим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2-3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5-6 р/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дітям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1-2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4-5 р/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50"/>
          </a:p>
        </p:txBody>
      </p:sp>
      <p:pic>
        <p:nvPicPr>
          <p:cNvPr id="305" name="Google Shape;305;p37"/>
          <p:cNvPicPr preferRelativeResize="0"/>
          <p:nvPr/>
        </p:nvPicPr>
        <p:blipFill rotWithShape="1">
          <a:blip r:embed="rId3">
            <a:alphaModFix/>
          </a:blip>
          <a:srcRect l="25847" t="3768" r="25847" b="11808"/>
          <a:stretch/>
        </p:blipFill>
        <p:spPr>
          <a:xfrm>
            <a:off x="2643174" y="2857502"/>
            <a:ext cx="1676400" cy="165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0" name="Picture 2" descr="Сульфацил краплі оч. 300 мг/мл по 10 мл у флак."/>
          <p:cNvPicPr>
            <a:picLocks noChangeAspect="1" noChangeArrowheads="1"/>
          </p:cNvPicPr>
          <p:nvPr/>
        </p:nvPicPr>
        <p:blipFill>
          <a:blip r:embed="rId4"/>
          <a:srcRect l="33750" t="1875" r="30625"/>
          <a:stretch>
            <a:fillRect/>
          </a:stretch>
        </p:blipFill>
        <p:spPr bwMode="auto">
          <a:xfrm>
            <a:off x="7786710" y="2714626"/>
            <a:ext cx="752152" cy="2071702"/>
          </a:xfrm>
          <a:prstGeom prst="rect">
            <a:avLst/>
          </a:prstGeom>
          <a:noFill/>
        </p:spPr>
      </p:pic>
      <p:pic>
        <p:nvPicPr>
          <p:cNvPr id="37892" name="Picture 4" descr="Сульфацил краплі оч. 200 мг/мл по 10 мл у флак."/>
          <p:cNvPicPr>
            <a:picLocks noChangeAspect="1" noChangeArrowheads="1"/>
          </p:cNvPicPr>
          <p:nvPr/>
        </p:nvPicPr>
        <p:blipFill>
          <a:blip r:embed="rId5"/>
          <a:srcRect l="33750" t="1875" r="32500"/>
          <a:stretch>
            <a:fillRect/>
          </a:stretch>
        </p:blipFill>
        <p:spPr bwMode="auto">
          <a:xfrm>
            <a:off x="6929454" y="2786064"/>
            <a:ext cx="676155" cy="1965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8"/>
          <p:cNvGrpSpPr/>
          <p:nvPr/>
        </p:nvGrpSpPr>
        <p:grpSpPr>
          <a:xfrm>
            <a:off x="2371725" y="17860"/>
            <a:ext cx="3943350" cy="727472"/>
            <a:chOff x="2371725" y="23812"/>
            <a:chExt cx="3943350" cy="969962"/>
          </a:xfrm>
        </p:grpSpPr>
        <p:pic>
          <p:nvPicPr>
            <p:cNvPr id="311" name="Google Shape;311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71725" y="23812"/>
              <a:ext cx="3943350" cy="969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38"/>
            <p:cNvSpPr txBox="1"/>
            <p:nvPr/>
          </p:nvSpPr>
          <p:spPr>
            <a:xfrm>
              <a:off x="2819400" y="76200"/>
              <a:ext cx="3465512" cy="46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Font typeface="Century Gothic"/>
                <a:buNone/>
              </a:pPr>
              <a:r>
                <a:rPr lang="en-US" sz="2400" b="1" i="0" u="none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Похідні нітрофурану</a:t>
              </a:r>
              <a:endParaRPr/>
            </a:p>
          </p:txBody>
        </p:sp>
      </p:grpSp>
      <p:sp>
        <p:nvSpPr>
          <p:cNvPr id="313" name="Google Shape;313;p38"/>
          <p:cNvSpPr txBox="1"/>
          <p:nvPr/>
        </p:nvSpPr>
        <p:spPr>
          <a:xfrm>
            <a:off x="214282" y="785800"/>
            <a:ext cx="8763000" cy="37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Препарати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своєю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дією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близькі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антибіотиків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широкого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спектру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Font typeface="Century Gothic"/>
              <a:buNone/>
            </a:pPr>
            <a:r>
              <a:rPr lang="en-US" sz="1800" b="0" i="1" u="none" dirty="0" err="1">
                <a:solidFill>
                  <a:srgbClr val="2159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Механізм</a:t>
            </a:r>
            <a:r>
              <a:rPr lang="en-US" sz="1800" b="0" i="1" u="none" dirty="0">
                <a:solidFill>
                  <a:srgbClr val="2159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rgbClr val="2159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дії</a:t>
            </a:r>
            <a:r>
              <a:rPr lang="en-US" sz="1800" b="0" i="1" u="none" dirty="0">
                <a:solidFill>
                  <a:srgbClr val="2159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відновлюють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нітрогрупи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аміногрупу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Відновлені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клітинні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макромолекули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транспорт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електронів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мікробній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клітині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викликають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розрив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мутацію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ДНК,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порушують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біологічну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функцію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Окислюють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ряд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ферментних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систем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м/о,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призводить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порушення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росту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розмноження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мікробів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залежить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введеної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дози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концентрації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Char char="-"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підвищують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опірність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організму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інфекцій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м/о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зменшують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продукцію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токсинів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втрачають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здатність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виробляти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антифаги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Char char="-"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зберігають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активність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присутності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гною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інших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продуктів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тканинного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розкладу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Тип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8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бактерицидний</a:t>
            </a:r>
            <a:r>
              <a:rPr lang="en-US" sz="18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14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err="1">
                <a:latin typeface="+mn-lt"/>
              </a:rPr>
              <a:t>Похідні</a:t>
            </a:r>
            <a:r>
              <a:rPr lang="ru-RU" sz="2000" dirty="0">
                <a:latin typeface="+mn-lt"/>
              </a:rPr>
              <a:t> 8-оксихіноліну (</a:t>
            </a:r>
            <a:r>
              <a:rPr lang="ru-RU" sz="2000" dirty="0" err="1">
                <a:latin typeface="+mn-lt"/>
              </a:rPr>
              <a:t>нітроксолін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ентеросептол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інтетрикс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інтестопан</a:t>
            </a:r>
            <a:r>
              <a:rPr lang="ru-RU" sz="2000" dirty="0">
                <a:latin typeface="+mn-lt"/>
              </a:rPr>
              <a:t>), </a:t>
            </a:r>
            <a:r>
              <a:rPr lang="ru-RU" sz="2000" dirty="0" err="1">
                <a:latin typeface="+mn-lt"/>
              </a:rPr>
              <a:t>фармакологічна</a:t>
            </a:r>
            <a:r>
              <a:rPr lang="ru-RU" sz="2000" dirty="0">
                <a:latin typeface="+mn-lt"/>
              </a:rPr>
              <a:t> характеристика, спектр </a:t>
            </a:r>
            <a:r>
              <a:rPr lang="ru-RU" sz="2000" dirty="0" err="1">
                <a:latin typeface="+mn-lt"/>
              </a:rPr>
              <a:t>дії</a:t>
            </a:r>
            <a:r>
              <a:rPr lang="ru-RU" sz="2000" dirty="0">
                <a:latin typeface="+mn-lt"/>
              </a:rPr>
              <a:t> та </a:t>
            </a:r>
            <a:r>
              <a:rPr lang="ru-RU" sz="2000" dirty="0" err="1">
                <a:latin typeface="+mn-lt"/>
              </a:rPr>
              <a:t>особливості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застосування</a:t>
            </a:r>
            <a:r>
              <a:rPr lang="ru-RU" sz="2000" dirty="0">
                <a:latin typeface="+mn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+mn-lt"/>
              </a:rPr>
              <a:t>Спектр  </a:t>
            </a:r>
            <a:r>
              <a:rPr lang="ru-RU" sz="2000" dirty="0" err="1">
                <a:latin typeface="+mn-lt"/>
              </a:rPr>
              <a:t>дії</a:t>
            </a:r>
            <a:r>
              <a:rPr lang="ru-RU" sz="2000" dirty="0">
                <a:latin typeface="+mn-lt"/>
              </a:rPr>
              <a:t> та режим </a:t>
            </a:r>
            <a:r>
              <a:rPr lang="ru-RU" sz="2000" dirty="0" err="1">
                <a:latin typeface="+mn-lt"/>
              </a:rPr>
              <a:t>дозування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сульфаніламідів</a:t>
            </a:r>
            <a:r>
              <a:rPr lang="ru-RU" sz="2000" dirty="0">
                <a:latin typeface="+mn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>
                <a:latin typeface="+mn-lt"/>
              </a:rPr>
              <a:t>Основні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ускладнення</a:t>
            </a:r>
            <a:r>
              <a:rPr lang="ru-RU" sz="2000" dirty="0">
                <a:latin typeface="+mn-lt"/>
              </a:rPr>
              <a:t> при </a:t>
            </a:r>
            <a:r>
              <a:rPr lang="ru-RU" sz="2000" dirty="0" err="1">
                <a:latin typeface="+mn-lt"/>
              </a:rPr>
              <a:t>застосуванні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протитуберкульозних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засобів</a:t>
            </a:r>
            <a:r>
              <a:rPr lang="ru-RU" sz="2000" dirty="0">
                <a:latin typeface="+mn-lt"/>
              </a:rPr>
              <a:t> та заходи </a:t>
            </a:r>
            <a:r>
              <a:rPr lang="ru-RU" sz="2000" dirty="0" err="1">
                <a:latin typeface="+mn-lt"/>
              </a:rPr>
              <a:t>їх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профілактики</a:t>
            </a:r>
            <a:r>
              <a:rPr lang="ru-RU" sz="2000" dirty="0">
                <a:latin typeface="+mn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>
                <a:latin typeface="+mn-lt"/>
              </a:rPr>
              <a:t>Фармакологічна</a:t>
            </a:r>
            <a:r>
              <a:rPr lang="ru-RU" sz="2000" dirty="0">
                <a:latin typeface="+mn-lt"/>
              </a:rPr>
              <a:t> характеристика </a:t>
            </a:r>
            <a:r>
              <a:rPr lang="ru-RU" sz="2000" dirty="0" err="1">
                <a:latin typeface="+mn-lt"/>
              </a:rPr>
              <a:t>протисифілітичних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засобів</a:t>
            </a:r>
            <a:endParaRPr lang="ru-RU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357172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+mj-lt"/>
              </a:rPr>
              <a:t>САМОСТІЙНА РОБОТА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/>
          <p:nvPr/>
        </p:nvSpPr>
        <p:spPr>
          <a:xfrm>
            <a:off x="142844" y="357172"/>
            <a:ext cx="8763000" cy="420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Спектр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дії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(-)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ентеробактерії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крім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клебсієл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протея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ентеробактера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(-)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коки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менінго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гонококи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(+)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коки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стафіло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стрепто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пневмококи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Char char="-"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найпростіші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трихомонади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лямблії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Вторинна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резистентність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розвивається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повільно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носить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перехресний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характер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межах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даної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групи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поширюється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антибактеріальні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засоби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Всі</a:t>
            </a:r>
            <a:r>
              <a:rPr lang="en-US" sz="18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препарати</a:t>
            </a:r>
            <a:r>
              <a:rPr lang="en-US" sz="18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групи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крім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фурациліну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призначаються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всередину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після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їди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  </a:t>
            </a:r>
            <a:r>
              <a:rPr lang="en-US" sz="18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в/в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вводять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тільки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фурагін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 </a:t>
            </a:r>
            <a:r>
              <a:rPr lang="en-US" sz="18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місцево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фурацилін</a:t>
            </a:r>
            <a:r>
              <a:rPr lang="en-US" sz="18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фурагін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b="0" i="0" u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Виділяються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нирками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частково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жовчю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в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просвіт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кишківника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Рідко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викликають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дисбактеріоз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кандидоз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/>
        </p:nvSpPr>
        <p:spPr>
          <a:xfrm>
            <a:off x="142844" y="285734"/>
            <a:ext cx="8763000" cy="40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1600" b="1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Показання</a:t>
            </a:r>
            <a:r>
              <a:rPr lang="en-US" sz="16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16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Місцево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різних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гнійних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ураженнях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шкіри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слизових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оболонок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полоскання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горла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фурацилін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фурагін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AutoNum type="arabicPeriod" startAt="2"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інфікуванні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сечо-вивідних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шляхів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жовчовивідних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шляхів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фурадонін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фурагін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AutoNum type="arabicPeriod" startAt="2"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Інфікування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ШКТ,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лямбліоз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фуразолідон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ніфуроксазид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AutoNum type="arabicPeriod" startAt="2"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Пневмонія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сепсис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остеомієліт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рожисте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запалення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фуразолін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фурагін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1600" b="1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Побічні</a:t>
            </a:r>
            <a:r>
              <a:rPr lang="en-US" sz="16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ефекти</a:t>
            </a:r>
            <a:r>
              <a:rPr lang="en-US" sz="16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AutoNum type="arabicPeriod"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Диспептичні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розлади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AutoNum type="arabicPeriod"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Алергічні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реакції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шкірні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висипи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AutoNum type="arabicPeriod"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Артеріальна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гіпертензія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частіше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фуразолідона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Хворим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рекомендовано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виключити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раціону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продукти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які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містять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АК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тирозин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сир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вершки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банани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AutoNum type="arabicPeriod"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Нейротоксикоз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головний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біль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запаморочення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парестезії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м'язові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атрофії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парези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порушення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слуху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фурадонін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AutoNum type="arabicPeriod"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Холестаз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токсичний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гепатит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фурадонін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AutoNum type="arabicPeriod"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Антабусоподібна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зниження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толерантності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алкоголю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зберігається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5-7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днів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1" descr="D:\Фармакология\Статті по темах\АнтибіотикиХТЗ\СинтХТЗ\Фурацилин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646886"/>
            <a:ext cx="4800600" cy="142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 descr="D:\Фармакология\Статті по темах\АнтибіотикиХТЗ\СинтХТЗ\20-mg-blister-n20.png"/>
          <p:cNvPicPr preferRelativeResize="0"/>
          <p:nvPr/>
        </p:nvPicPr>
        <p:blipFill rotWithShape="1">
          <a:blip r:embed="rId4">
            <a:alphaModFix/>
          </a:blip>
          <a:srcRect t="19999" b="4999"/>
          <a:stretch/>
        </p:blipFill>
        <p:spPr>
          <a:xfrm>
            <a:off x="2590800" y="2857500"/>
            <a:ext cx="21336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1" descr="D:\Фармакология\Статті по темах\АнтибіотикиХТЗ\СинтХТЗ\fotopromyt-glandy.jpg"/>
          <p:cNvPicPr preferRelativeResize="0"/>
          <p:nvPr/>
        </p:nvPicPr>
        <p:blipFill rotWithShape="1">
          <a:blip r:embed="rId5">
            <a:alphaModFix/>
          </a:blip>
          <a:srcRect l="13641"/>
          <a:stretch/>
        </p:blipFill>
        <p:spPr>
          <a:xfrm>
            <a:off x="4876800" y="3199210"/>
            <a:ext cx="4267200" cy="194429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 txBox="1"/>
          <p:nvPr/>
        </p:nvSpPr>
        <p:spPr>
          <a:xfrm>
            <a:off x="2133600" y="57152"/>
            <a:ext cx="5224482" cy="71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8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ФУРАЦИЛІН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0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20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нітрофурал</a:t>
            </a:r>
            <a:r>
              <a:rPr lang="en-US" sz="20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-US" sz="2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32" name="Google Shape;332;p41"/>
          <p:cNvSpPr txBox="1"/>
          <p:nvPr/>
        </p:nvSpPr>
        <p:spPr>
          <a:xfrm>
            <a:off x="214282" y="928676"/>
            <a:ext cx="86868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Сильний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антисептичний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засіб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відношенню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стафілококів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стрептококів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збудників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сальмонельозу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дизентерії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Підсилює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процеси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загоєння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ран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чинить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подразнювальну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дію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Застосовують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фурункулах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зовнішнього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слухового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проходу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промивання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гайморової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порожнини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придаткових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порожнин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носа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блефаритах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змащують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краї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повік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маззю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20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препаратом</a:t>
            </a:r>
            <a:r>
              <a:rPr lang="en-US" sz="20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/>
          <p:nvPr/>
        </p:nvSpPr>
        <p:spPr>
          <a:xfrm>
            <a:off x="215900" y="985838"/>
            <a:ext cx="8602662" cy="260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200" b="0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Ефективний препарат по відношенню Гр(+) і Гр(-) бактерій.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200" b="0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Застосовується для лікування інфекційно-запальних захворюваннях нирок, сечовивідних і статевих шляхів, для запобігання інфекції при урологічних операціях, катетеризації, цистоскопії.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200" b="0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Дія не знижується в присутності гною, сечі, крові.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200" b="0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впливає на віруси і гриби.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200" b="0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Курс лікування 5-8 днів.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200" b="0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 відсутності ефекту протягом цього періоду продовжувати лікування недоцільно.</a:t>
            </a:r>
            <a:endParaRPr/>
          </a:p>
        </p:txBody>
      </p:sp>
      <p:pic>
        <p:nvPicPr>
          <p:cNvPr id="338" name="Google Shape;338;p42" descr="D:\Фармакология\Статті по темах\АнтибіотикиХТЗ\СинтХТЗ\Furadonin-11504.jpg"/>
          <p:cNvPicPr preferRelativeResize="0"/>
          <p:nvPr/>
        </p:nvPicPr>
        <p:blipFill rotWithShape="1">
          <a:blip r:embed="rId3">
            <a:alphaModFix/>
          </a:blip>
          <a:srcRect l="15283" t="13818" r="13774" b="13818"/>
          <a:stretch/>
        </p:blipFill>
        <p:spPr>
          <a:xfrm>
            <a:off x="6072198" y="3143254"/>
            <a:ext cx="2786062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2"/>
          <p:cNvSpPr txBox="1"/>
          <p:nvPr/>
        </p:nvSpPr>
        <p:spPr>
          <a:xfrm>
            <a:off x="2209800" y="103584"/>
            <a:ext cx="4267200" cy="8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800" b="1" i="0" u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ФУРАДОНІН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Arial"/>
              <a:buNone/>
            </a:pPr>
            <a:r>
              <a:rPr lang="en-US" sz="2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(нітрофурантоїн)</a:t>
            </a: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/>
        </p:nvSpPr>
        <p:spPr>
          <a:xfrm>
            <a:off x="2057400" y="166688"/>
            <a:ext cx="4267200" cy="3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800" b="1" i="0" u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ФУРАЗОЛІДОН</a:t>
            </a:r>
            <a:r>
              <a:rPr lang="en-US" sz="28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46" name="Google Shape;346;p43"/>
          <p:cNvSpPr txBox="1"/>
          <p:nvPr/>
        </p:nvSpPr>
        <p:spPr>
          <a:xfrm>
            <a:off x="214282" y="642924"/>
            <a:ext cx="8686800" cy="271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2060"/>
              </a:buClr>
            </a:pPr>
            <a:r>
              <a:rPr lang="ru-RU" sz="1600" dirty="0" err="1">
                <a:latin typeface="+mn-lt"/>
              </a:rPr>
              <a:t>Антимікробний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антипротозойний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засіб</a:t>
            </a:r>
            <a:r>
              <a:rPr lang="ru-RU" sz="1600" dirty="0">
                <a:latin typeface="+mn-lt"/>
              </a:rPr>
              <a:t>. </a:t>
            </a:r>
            <a:r>
              <a:rPr lang="ru-RU" sz="1600" dirty="0" err="1">
                <a:latin typeface="+mn-lt"/>
              </a:rPr>
              <a:t>Порушує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процес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клітинного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дихання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бактерій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пригнічує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біосинтез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нуклеїнових</a:t>
            </a:r>
            <a:r>
              <a:rPr lang="ru-RU" sz="1600" dirty="0">
                <a:latin typeface="+mn-lt"/>
              </a:rPr>
              <a:t> кислот. </a:t>
            </a:r>
            <a:r>
              <a:rPr lang="ru-RU" sz="1600" dirty="0" err="1">
                <a:latin typeface="+mn-lt"/>
              </a:rPr>
              <a:t>Залежно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концентрації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проявляє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бактеріостатичний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або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бактерицидний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ефект</a:t>
            </a:r>
            <a:r>
              <a:rPr lang="ru-RU" sz="1600" dirty="0">
                <a:latin typeface="+mn-lt"/>
              </a:rPr>
              <a:t>. </a:t>
            </a:r>
          </a:p>
          <a:p>
            <a:pPr lvl="0" algn="just">
              <a:buClr>
                <a:srgbClr val="002060"/>
              </a:buClr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Перевершує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нітрофурантоїн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дією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збудників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кишкових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інфекцій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менш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токсичний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Наділений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антитрихомонацидною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антилямбліозною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активністю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Діє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м/о,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які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резистентні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САП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антибіотиків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але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слабо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діє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збудників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гнійних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анаеробних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інфекцій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Інгібує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МАО,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підвищує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чутливість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алкоголю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антабусоподібна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дія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).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Стійкість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м/о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розвивається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повільно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Застосовувати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довше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10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днів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рекомендується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600">
              <a:latin typeface="+mn-lt"/>
            </a:endParaRPr>
          </a:p>
        </p:txBody>
      </p:sp>
      <p:pic>
        <p:nvPicPr>
          <p:cNvPr id="25602" name="Picture 2" descr="Фуразолідон таблетки по 0.05 г №20"/>
          <p:cNvPicPr>
            <a:picLocks noChangeAspect="1" noChangeArrowheads="1"/>
          </p:cNvPicPr>
          <p:nvPr/>
        </p:nvPicPr>
        <p:blipFill>
          <a:blip r:embed="rId3"/>
          <a:srcRect l="13125" t="31875" r="13749" b="32500"/>
          <a:stretch>
            <a:fillRect/>
          </a:stretch>
        </p:blipFill>
        <p:spPr bwMode="auto">
          <a:xfrm>
            <a:off x="6143636" y="3429006"/>
            <a:ext cx="278608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4" descr="D:\Фармакология\Статті по темах\АнтибіотикиХТЗ\СинтХТЗ\furagin-tabl-50mg-30-olaynfarm-latviya-big-800x800-9624.jpg"/>
          <p:cNvPicPr preferRelativeResize="0"/>
          <p:nvPr/>
        </p:nvPicPr>
        <p:blipFill rotWithShape="1">
          <a:blip r:embed="rId3">
            <a:alphaModFix/>
          </a:blip>
          <a:srcRect l="14712" t="28358" r="17057" b="20468"/>
          <a:stretch/>
        </p:blipFill>
        <p:spPr>
          <a:xfrm>
            <a:off x="6572264" y="3571882"/>
            <a:ext cx="1974835" cy="109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4" descr="D:\Фармакология\Статті по темах\АнтибіотикиХТЗ\СинтХТЗ\Furamag-kapsuly-2728.jpg"/>
          <p:cNvPicPr preferRelativeResize="0"/>
          <p:nvPr/>
        </p:nvPicPr>
        <p:blipFill rotWithShape="1">
          <a:blip r:embed="rId4">
            <a:alphaModFix/>
          </a:blip>
          <a:srcRect l="22642" t="6030" r="13960" b="9546"/>
          <a:stretch/>
        </p:blipFill>
        <p:spPr>
          <a:xfrm>
            <a:off x="571472" y="3643320"/>
            <a:ext cx="1571636" cy="10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4"/>
          <p:cNvSpPr txBox="1"/>
          <p:nvPr/>
        </p:nvSpPr>
        <p:spPr>
          <a:xfrm>
            <a:off x="2057400" y="57152"/>
            <a:ext cx="4267200" cy="71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800" b="1" i="0" u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ФУРАГІН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Arial"/>
              <a:buNone/>
            </a:pPr>
            <a:r>
              <a:rPr lang="en-US" sz="2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(фуразидин)</a:t>
            </a:r>
            <a:r>
              <a:rPr lang="en-US" sz="28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354" name="Google Shape;354;p44" descr="D:\Фармакология\Статті по темах\АнтибіотикиХТЗ\СинтХТЗ\урофурагин.jpg"/>
          <p:cNvPicPr preferRelativeResize="0"/>
          <p:nvPr/>
        </p:nvPicPr>
        <p:blipFill rotWithShape="1">
          <a:blip r:embed="rId5">
            <a:alphaModFix/>
          </a:blip>
          <a:srcRect l="6527" t="26795" r="7643" b="27267"/>
          <a:stretch/>
        </p:blipFill>
        <p:spPr>
          <a:xfrm>
            <a:off x="2857488" y="3571882"/>
            <a:ext cx="3095636" cy="102392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4"/>
          <p:cNvSpPr txBox="1"/>
          <p:nvPr/>
        </p:nvSpPr>
        <p:spPr>
          <a:xfrm>
            <a:off x="266700" y="742951"/>
            <a:ext cx="8686800" cy="25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лікування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гнійно-запальних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захворювань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зв'язку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можливістю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парентерального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введення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Показання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гострі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хронічні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інфекції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СВШ (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пієлонефрит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цистит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уретрит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простатит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післяопераційні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інфекції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сечостатевої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с-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Засоби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підкислюють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сечу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кислоти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у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тому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числі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аскорбінова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кислота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а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також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кальцію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хлорид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збільшують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концентрацію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сечі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сповільнюється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його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виведення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сечею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і т. ч.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посилюється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лікувальний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препарату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цьому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зростає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ризик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збільшення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токсичності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b="0" i="0" u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Препарат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приймати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внутрішньо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одразу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після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їди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запиваючи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великою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кількістю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води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5" descr="D:\Фармакология\Статті по темах\АнтибіотикиХТЗ\СинтХТЗ\furasol-46497-1.jpg"/>
          <p:cNvPicPr preferRelativeResize="0"/>
          <p:nvPr/>
        </p:nvPicPr>
        <p:blipFill rotWithShape="1">
          <a:blip r:embed="rId3">
            <a:alphaModFix/>
          </a:blip>
          <a:srcRect t="11598" b="11598"/>
          <a:stretch/>
        </p:blipFill>
        <p:spPr>
          <a:xfrm>
            <a:off x="5334000" y="240506"/>
            <a:ext cx="3471862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5"/>
          <p:cNvSpPr txBox="1"/>
          <p:nvPr/>
        </p:nvSpPr>
        <p:spPr>
          <a:xfrm>
            <a:off x="285720" y="2285998"/>
            <a:ext cx="8686800" cy="237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Антисептик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захворюванні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горла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Розчин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готувати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безпосередньо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застосуванням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полоскання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ротової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порожнини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горла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2-3 р/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день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Розчин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зберігати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Вміст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пакетика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розчиняють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склянці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гарячої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води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Також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обробки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інфікованих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ран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опіків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гнійних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запалень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1-2 р/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день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застосуванні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р-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можливе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забарвлення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шкіри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слизової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оболонки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жовтий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колір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  <p:sp>
        <p:nvSpPr>
          <p:cNvPr id="362" name="Google Shape;362;p45"/>
          <p:cNvSpPr txBox="1"/>
          <p:nvPr/>
        </p:nvSpPr>
        <p:spPr>
          <a:xfrm>
            <a:off x="533400" y="685801"/>
            <a:ext cx="4267200" cy="39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800" b="1" i="0" u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ФУРАСОЛ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/>
        </p:nvSpPr>
        <p:spPr>
          <a:xfrm>
            <a:off x="2057400" y="166688"/>
            <a:ext cx="4267200" cy="3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800" b="1" i="0" u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НІФУРОКСАЗИД</a:t>
            </a:r>
            <a:r>
              <a:rPr lang="en-US" sz="28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370" name="Google Shape;370;p46" descr="D:\Фармакология\Статті по темах\АнтибіотикиХТЗ\СинтХТЗ\drug-nifuroksazid-1-3168.jpg"/>
          <p:cNvPicPr preferRelativeResize="0"/>
          <p:nvPr/>
        </p:nvPicPr>
        <p:blipFill rotWithShape="1">
          <a:blip r:embed="rId3">
            <a:alphaModFix/>
          </a:blip>
          <a:srcRect l="7333" t="7333" r="4666" b="7332"/>
          <a:stretch/>
        </p:blipFill>
        <p:spPr>
          <a:xfrm>
            <a:off x="6858001" y="3429000"/>
            <a:ext cx="22002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6"/>
          <p:cNvSpPr txBox="1"/>
          <p:nvPr/>
        </p:nvSpPr>
        <p:spPr>
          <a:xfrm>
            <a:off x="152400" y="571501"/>
            <a:ext cx="8686800" cy="260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Препарат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створює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високу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концентрацію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кишківнику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всмоктується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ШКТ),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викликає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дисбіоз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розвиток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резистентних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штамів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м/о,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знижує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продукцію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токсинів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холерного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вібріона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Локальна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активність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відсутність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проникнення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тканини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організму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зумовлюють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унікальність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ніфуроксазиду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порівняно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іншими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похідними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нітрофурану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оскільки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крім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антидіарейного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системні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ефекти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відсутні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рекомендується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застосовувати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одночасно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сорбентами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а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також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препаратами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складу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входить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етанол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Термін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придатності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препарату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після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відкриття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флакону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28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діб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/>
          </a:p>
        </p:txBody>
      </p:sp>
      <p:pic>
        <p:nvPicPr>
          <p:cNvPr id="19458" name="Picture 2" descr="Ніфуроксазид Ріхтер таблетки, в/о по 100 мг №24"/>
          <p:cNvPicPr>
            <a:picLocks noChangeAspect="1" noChangeArrowheads="1"/>
          </p:cNvPicPr>
          <p:nvPr/>
        </p:nvPicPr>
        <p:blipFill>
          <a:blip r:embed="rId4"/>
          <a:srcRect t="11250" r="624" b="15624"/>
          <a:stretch>
            <a:fillRect/>
          </a:stretch>
        </p:blipFill>
        <p:spPr bwMode="auto">
          <a:xfrm>
            <a:off x="3000364" y="3500444"/>
            <a:ext cx="1778623" cy="1308798"/>
          </a:xfrm>
          <a:prstGeom prst="rect">
            <a:avLst/>
          </a:prstGeom>
          <a:noFill/>
        </p:spPr>
      </p:pic>
      <p:pic>
        <p:nvPicPr>
          <p:cNvPr id="19460" name="Picture 4" descr="Ніфуроксазид таблетки, в/плів. обол. по 200 мг №10"/>
          <p:cNvPicPr>
            <a:picLocks noChangeAspect="1" noChangeArrowheads="1"/>
          </p:cNvPicPr>
          <p:nvPr/>
        </p:nvPicPr>
        <p:blipFill>
          <a:blip r:embed="rId5"/>
          <a:srcRect l="3750" t="15000" r="624" b="9999"/>
          <a:stretch>
            <a:fillRect/>
          </a:stretch>
        </p:blipFill>
        <p:spPr bwMode="auto">
          <a:xfrm>
            <a:off x="4786314" y="3429006"/>
            <a:ext cx="1730586" cy="1357322"/>
          </a:xfrm>
          <a:prstGeom prst="rect">
            <a:avLst/>
          </a:prstGeom>
          <a:noFill/>
        </p:spPr>
      </p:pic>
      <p:pic>
        <p:nvPicPr>
          <p:cNvPr id="19464" name="Picture 8" descr="Ніфуроксазид Ілан Фарм таблетки по 100 мг №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429006"/>
            <a:ext cx="2161149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 txBox="1"/>
          <p:nvPr/>
        </p:nvSpPr>
        <p:spPr>
          <a:xfrm>
            <a:off x="149225" y="401242"/>
            <a:ext cx="8686800" cy="19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внутрішньо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незалежно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прийому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їжі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через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рівні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проміжки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застосуванням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суспензію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необхідно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збовтати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Максимальна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добова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доза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800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(20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мл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років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мл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- 3 р/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добу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Дорослі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 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мл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- 4 р/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добу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Тривалість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лікування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більше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днів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Побічні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рідко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животі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нудота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посилення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діареї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  <p:pic>
        <p:nvPicPr>
          <p:cNvPr id="8" name="Picture 6" descr="Ніфуроксазид-Сперко капсули по 200 мг №12 у конт."/>
          <p:cNvPicPr>
            <a:picLocks noChangeAspect="1" noChangeArrowheads="1"/>
          </p:cNvPicPr>
          <p:nvPr/>
        </p:nvPicPr>
        <p:blipFill>
          <a:blip r:embed="rId3"/>
          <a:srcRect l="24374" t="1875" r="26875"/>
          <a:stretch>
            <a:fillRect/>
          </a:stretch>
        </p:blipFill>
        <p:spPr bwMode="auto">
          <a:xfrm>
            <a:off x="7643834" y="2143122"/>
            <a:ext cx="1277703" cy="2571768"/>
          </a:xfrm>
          <a:prstGeom prst="rect">
            <a:avLst/>
          </a:prstGeom>
          <a:noFill/>
        </p:spPr>
      </p:pic>
      <p:pic>
        <p:nvPicPr>
          <p:cNvPr id="17410" name="Picture 2" descr="Ніфуроксазид-Вішфа суспензія ор. 220 мг/5 мл по 90 мл у флак. (бан.)"/>
          <p:cNvPicPr>
            <a:picLocks noChangeAspect="1" noChangeArrowheads="1"/>
          </p:cNvPicPr>
          <p:nvPr/>
        </p:nvPicPr>
        <p:blipFill>
          <a:blip r:embed="rId4"/>
          <a:srcRect l="16875" t="15000" r="17499" b="9999"/>
          <a:stretch>
            <a:fillRect/>
          </a:stretch>
        </p:blipFill>
        <p:spPr bwMode="auto">
          <a:xfrm>
            <a:off x="5643570" y="2714626"/>
            <a:ext cx="1812739" cy="2071702"/>
          </a:xfrm>
          <a:prstGeom prst="rect">
            <a:avLst/>
          </a:prstGeom>
          <a:noFill/>
        </p:spPr>
      </p:pic>
      <p:pic>
        <p:nvPicPr>
          <p:cNvPr id="17412" name="Picture 4" descr="Ніфуроксазид суспензія ор. 200 мг/5 мл по 90 мл у флак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928940"/>
            <a:ext cx="1857388" cy="1857388"/>
          </a:xfrm>
          <a:prstGeom prst="rect">
            <a:avLst/>
          </a:prstGeom>
          <a:noFill/>
        </p:spPr>
      </p:pic>
      <p:pic>
        <p:nvPicPr>
          <p:cNvPr id="17414" name="Picture 6" descr="Ніфуроксазид Ілан Фарм суспензія 200 мг/5 мл по 90 мл у флак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714626"/>
            <a:ext cx="1162118" cy="1928826"/>
          </a:xfrm>
          <a:prstGeom prst="rect">
            <a:avLst/>
          </a:prstGeom>
          <a:noFill/>
        </p:spPr>
      </p:pic>
      <p:pic>
        <p:nvPicPr>
          <p:cNvPr id="17416" name="Picture 8" descr="Ніфуроксазид суспензія ор. 220 мг/5 мл по 100 мл у флак. полім."/>
          <p:cNvPicPr>
            <a:picLocks noChangeAspect="1" noChangeArrowheads="1"/>
          </p:cNvPicPr>
          <p:nvPr/>
        </p:nvPicPr>
        <p:blipFill>
          <a:blip r:embed="rId7"/>
          <a:srcRect l="7500" t="22500" r="41875" b="26875"/>
          <a:stretch>
            <a:fillRect/>
          </a:stretch>
        </p:blipFill>
        <p:spPr bwMode="auto">
          <a:xfrm>
            <a:off x="3714744" y="292894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/>
        </p:nvSpPr>
        <p:spPr>
          <a:xfrm>
            <a:off x="152400" y="228600"/>
            <a:ext cx="8839200" cy="237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Дорослі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віком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15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років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капс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100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або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капс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200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р/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Максимальна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добова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доза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800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віком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років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капс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 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3-4 р/</a:t>
            </a:r>
            <a:r>
              <a:rPr lang="en-US" sz="1800" b="1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Добова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доза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ніфуроксазиду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600-800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Тривалість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лікування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більше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діб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дозування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100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більше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діб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200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  <p:pic>
        <p:nvPicPr>
          <p:cNvPr id="387" name="Google Shape;387;p48" descr="D:\Фармакология\Статті по темах\АнтибіотикиХТЗ\СинтХТЗ\stopdiar-kaps-tverd-200mg-12-gedeon-rihter-polsha-list-200x200-2be2.jpg"/>
          <p:cNvPicPr preferRelativeResize="0"/>
          <p:nvPr/>
        </p:nvPicPr>
        <p:blipFill rotWithShape="1">
          <a:blip r:embed="rId3">
            <a:alphaModFix/>
          </a:blip>
          <a:srcRect l="17998" t="14999" r="13000" b="15999"/>
          <a:stretch/>
        </p:blipFill>
        <p:spPr>
          <a:xfrm>
            <a:off x="2571736" y="3071816"/>
            <a:ext cx="1974850" cy="12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8" descr="D:\Фармакология\Статті по темах\АнтибіотикиХТЗ\СинтХТЗ\nifuroksazid-tabl-p-o-0-1g-30-ternofarm-list-200x200-a23d.jpg"/>
          <p:cNvPicPr preferRelativeResize="0"/>
          <p:nvPr/>
        </p:nvPicPr>
        <p:blipFill rotWithShape="1">
          <a:blip r:embed="rId4">
            <a:alphaModFix/>
          </a:blip>
          <a:srcRect l="5000" t="16999" r="5000" b="16999"/>
          <a:stretch/>
        </p:blipFill>
        <p:spPr>
          <a:xfrm>
            <a:off x="428596" y="2928940"/>
            <a:ext cx="19748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8" descr="D:\Фармакология\Статті по темах\АнтибіотикиХТЗ\СинтХТЗ\enterofuril-kaps-200mg-16-bosnalek-bosniya-i-gertsegovina-list-200x200-f9a4.jpg"/>
          <p:cNvPicPr preferRelativeResize="0"/>
          <p:nvPr/>
        </p:nvPicPr>
        <p:blipFill rotWithShape="1">
          <a:blip r:embed="rId5">
            <a:alphaModFix/>
          </a:blip>
          <a:srcRect l="11999" t="14999" r="13000" b="19000"/>
          <a:stretch/>
        </p:blipFill>
        <p:spPr>
          <a:xfrm>
            <a:off x="4929190" y="3286130"/>
            <a:ext cx="1527175" cy="100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8" descr="D:\Фармакология\Статті по темах\АнтибіотикиХТЗ\СинтХТЗ\nifuroksazid-tabl-p-o-200mg-10-kmp-ukraina-big-800x800-d060.jpg"/>
          <p:cNvPicPr preferRelativeResize="0"/>
          <p:nvPr/>
        </p:nvPicPr>
        <p:blipFill rotWithShape="1">
          <a:blip r:embed="rId6">
            <a:alphaModFix/>
          </a:blip>
          <a:srcRect l="18750" t="15625" r="9374" b="15625"/>
          <a:stretch/>
        </p:blipFill>
        <p:spPr>
          <a:xfrm>
            <a:off x="6858016" y="2857502"/>
            <a:ext cx="17526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3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rgbClr val="161616"/>
                </a:solidFill>
                <a:latin typeface="+mj-lt"/>
                <a:ea typeface="Century Gothic"/>
                <a:cs typeface="Century Gothic"/>
                <a:sym typeface="Century Gothic"/>
              </a:rPr>
              <a:t>С</a:t>
            </a:r>
            <a:r>
              <a:rPr lang="en-US" sz="2400" b="1" dirty="0" err="1">
                <a:solidFill>
                  <a:srgbClr val="161616"/>
                </a:solidFill>
                <a:latin typeface="+mj-lt"/>
                <a:ea typeface="Century Gothic"/>
                <a:cs typeface="Century Gothic"/>
                <a:sym typeface="Century Gothic"/>
              </a:rPr>
              <a:t>интетичні</a:t>
            </a:r>
            <a:r>
              <a:rPr lang="en-US" sz="2400" b="1" dirty="0">
                <a:solidFill>
                  <a:srgbClr val="161616"/>
                </a:solidFill>
                <a:latin typeface="+mj-lt"/>
                <a:ea typeface="Century Gothic"/>
                <a:cs typeface="Century Gothic"/>
                <a:sym typeface="Century Gothic"/>
              </a:rPr>
              <a:t>  </a:t>
            </a:r>
            <a:r>
              <a:rPr lang="uk-UA" sz="2400" b="1" dirty="0">
                <a:solidFill>
                  <a:srgbClr val="161616"/>
                </a:solidFill>
                <a:latin typeface="+mj-lt"/>
                <a:ea typeface="Century Gothic"/>
                <a:cs typeface="Century Gothic"/>
                <a:sym typeface="Century Gothic"/>
              </a:rPr>
              <a:t>протимікробні засоби:</a:t>
            </a:r>
            <a:r>
              <a:rPr lang="uk-UA" sz="1800" dirty="0">
                <a:solidFill>
                  <a:srgbClr val="161616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266700"/>
            <a:r>
              <a:rPr lang="uk-UA" sz="2000" dirty="0">
                <a:solidFill>
                  <a:srgbClr val="161616"/>
                </a:solidFill>
                <a:latin typeface="+mj-lt"/>
                <a:sym typeface="Century Gothic"/>
              </a:rPr>
              <a:t>Сульфаніламідні препарати</a:t>
            </a:r>
          </a:p>
          <a:p>
            <a:pPr marL="266700"/>
            <a:r>
              <a:rPr lang="uk-UA" sz="2000" dirty="0">
                <a:solidFill>
                  <a:srgbClr val="161616"/>
                </a:solidFill>
                <a:latin typeface="+mj-lt"/>
                <a:sym typeface="Century Gothic"/>
              </a:rPr>
              <a:t>Похідні </a:t>
            </a:r>
            <a:r>
              <a:rPr lang="uk-UA" sz="2000" dirty="0" err="1">
                <a:solidFill>
                  <a:srgbClr val="161616"/>
                </a:solidFill>
                <a:latin typeface="+mj-lt"/>
                <a:sym typeface="Century Gothic"/>
              </a:rPr>
              <a:t>нітрофурану</a:t>
            </a:r>
            <a:endParaRPr lang="uk-UA" sz="2000" dirty="0">
              <a:solidFill>
                <a:srgbClr val="161616"/>
              </a:solidFill>
              <a:latin typeface="+mj-lt"/>
              <a:sym typeface="Century Gothic"/>
            </a:endParaRPr>
          </a:p>
          <a:p>
            <a:pPr marL="266700"/>
            <a:r>
              <a:rPr lang="uk-UA" sz="2000" dirty="0">
                <a:solidFill>
                  <a:srgbClr val="161616"/>
                </a:solidFill>
                <a:latin typeface="+mj-lt"/>
                <a:sym typeface="Century Gothic"/>
              </a:rPr>
              <a:t>Похідні 8-оксихіноліну</a:t>
            </a:r>
          </a:p>
          <a:p>
            <a:pPr marL="266700"/>
            <a:r>
              <a:rPr lang="uk-UA" sz="2000" dirty="0">
                <a:solidFill>
                  <a:srgbClr val="161616"/>
                </a:solidFill>
                <a:latin typeface="+mj-lt"/>
                <a:sym typeface="Century Gothic"/>
              </a:rPr>
              <a:t>Похідні </a:t>
            </a:r>
            <a:r>
              <a:rPr lang="uk-UA" sz="2000" dirty="0" err="1">
                <a:solidFill>
                  <a:srgbClr val="161616"/>
                </a:solidFill>
                <a:latin typeface="+mj-lt"/>
                <a:sym typeface="Century Gothic"/>
              </a:rPr>
              <a:t>нафтиридину</a:t>
            </a:r>
            <a:endParaRPr lang="uk-UA" sz="2000" dirty="0">
              <a:solidFill>
                <a:srgbClr val="161616"/>
              </a:solidFill>
              <a:latin typeface="+mj-lt"/>
              <a:sym typeface="Century Gothic"/>
            </a:endParaRPr>
          </a:p>
          <a:p>
            <a:pPr marL="266700"/>
            <a:r>
              <a:rPr lang="uk-UA" sz="2000" dirty="0" err="1">
                <a:solidFill>
                  <a:srgbClr val="161616"/>
                </a:solidFill>
                <a:latin typeface="+mj-lt"/>
                <a:sym typeface="Century Gothic"/>
              </a:rPr>
              <a:t>Фторхінолони</a:t>
            </a:r>
            <a:r>
              <a:rPr lang="uk-UA" sz="2000" dirty="0">
                <a:solidFill>
                  <a:srgbClr val="161616"/>
                </a:solidFill>
                <a:latin typeface="+mj-lt"/>
                <a:sym typeface="Century Gothic"/>
              </a:rPr>
              <a:t> </a:t>
            </a:r>
          </a:p>
          <a:p>
            <a:pPr marL="266700"/>
            <a:r>
              <a:rPr lang="uk-UA" sz="2000" dirty="0" err="1">
                <a:solidFill>
                  <a:srgbClr val="161616"/>
                </a:solidFill>
                <a:latin typeface="+mj-lt"/>
                <a:sym typeface="Century Gothic"/>
              </a:rPr>
              <a:t>Протипротозойні</a:t>
            </a:r>
            <a:r>
              <a:rPr lang="uk-UA" sz="2000" dirty="0">
                <a:solidFill>
                  <a:srgbClr val="161616"/>
                </a:solidFill>
                <a:latin typeface="+mj-lt"/>
                <a:sym typeface="Century Gothic"/>
              </a:rPr>
              <a:t> засоби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 txBox="1"/>
          <p:nvPr/>
        </p:nvSpPr>
        <p:spPr>
          <a:xfrm>
            <a:off x="2057400" y="166688"/>
            <a:ext cx="4267200" cy="3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800" b="1" i="0" u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НІФУРАТЕЛ</a:t>
            </a:r>
            <a:r>
              <a:rPr lang="en-US" sz="28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401" name="Google Shape;401;p49"/>
          <p:cNvSpPr txBox="1"/>
          <p:nvPr/>
        </p:nvSpPr>
        <p:spPr>
          <a:xfrm>
            <a:off x="285720" y="556023"/>
            <a:ext cx="8705880" cy="23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Малотоксичний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препарат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широким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спектром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антибактеріальної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дії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endParaRPr lang="uk-UA" sz="1800" b="0" i="0" u="none" dirty="0">
              <a:solidFill>
                <a:srgbClr val="002060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lvl="0" algn="just">
              <a:buClr>
                <a:srgbClr val="002060"/>
              </a:buClr>
            </a:pPr>
            <a:r>
              <a:rPr lang="ru-RU" sz="1800" dirty="0">
                <a:latin typeface="+mn-lt"/>
              </a:rPr>
              <a:t>Широкий спектр </a:t>
            </a:r>
            <a:r>
              <a:rPr lang="ru-RU" sz="1800" dirty="0" err="1">
                <a:latin typeface="+mn-lt"/>
              </a:rPr>
              <a:t>антибактеріальної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антипротозойної</a:t>
            </a:r>
            <a:r>
              <a:rPr lang="ru-RU" sz="1800" dirty="0">
                <a:latin typeface="+mn-lt"/>
              </a:rPr>
              <a:t> та </a:t>
            </a:r>
            <a:r>
              <a:rPr lang="ru-RU" sz="1800" dirty="0" err="1">
                <a:latin typeface="+mn-lt"/>
              </a:rPr>
              <a:t>протигрибкової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дії</a:t>
            </a:r>
            <a:r>
              <a:rPr lang="ru-RU" sz="1800" dirty="0">
                <a:latin typeface="+mn-lt"/>
              </a:rPr>
              <a:t> доводить </a:t>
            </a:r>
            <a:r>
              <a:rPr lang="ru-RU" sz="1800" dirty="0" err="1">
                <a:latin typeface="+mn-lt"/>
              </a:rPr>
              <a:t>ефективність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ніфурателю</a:t>
            </a:r>
            <a:r>
              <a:rPr lang="ru-RU" sz="1800" dirty="0">
                <a:latin typeface="+mn-lt"/>
              </a:rPr>
              <a:t> при </a:t>
            </a:r>
            <a:r>
              <a:rPr lang="ru-RU" sz="1800" dirty="0" err="1">
                <a:latin typeface="+mn-lt"/>
              </a:rPr>
              <a:t>всіх</a:t>
            </a:r>
            <a:r>
              <a:rPr lang="ru-RU" sz="1800" dirty="0">
                <a:latin typeface="+mn-lt"/>
              </a:rPr>
              <a:t> видах </a:t>
            </a:r>
            <a:r>
              <a:rPr lang="ru-RU" sz="1800" dirty="0" err="1">
                <a:latin typeface="+mn-lt"/>
              </a:rPr>
              <a:t>сечостатевих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системних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інфекцій</a:t>
            </a:r>
            <a:r>
              <a:rPr lang="ru-RU" sz="1800" dirty="0">
                <a:latin typeface="+mn-lt"/>
              </a:rPr>
              <a:t>. </a:t>
            </a:r>
            <a:r>
              <a:rPr lang="ru-RU" sz="1800" dirty="0" err="1">
                <a:latin typeface="+mn-lt"/>
              </a:rPr>
              <a:t>Ніфуратель</a:t>
            </a:r>
            <a:r>
              <a:rPr lang="ru-RU" sz="1800" dirty="0">
                <a:latin typeface="+mn-lt"/>
              </a:rPr>
              <a:t> не </a:t>
            </a:r>
            <a:r>
              <a:rPr lang="ru-RU" sz="1800" dirty="0" err="1">
                <a:latin typeface="+mn-lt"/>
              </a:rPr>
              <a:t>впливає</a:t>
            </a:r>
            <a:r>
              <a:rPr lang="ru-RU" sz="1800" dirty="0">
                <a:latin typeface="+mn-lt"/>
              </a:rPr>
              <a:t> на </a:t>
            </a:r>
            <a:r>
              <a:rPr lang="en-US" sz="1800" i="1" dirty="0">
                <a:latin typeface="+mn-lt"/>
              </a:rPr>
              <a:t>Lactobacillus spp.,</a:t>
            </a:r>
            <a:r>
              <a:rPr lang="en-US" sz="1800" dirty="0">
                <a:latin typeface="+mn-lt"/>
              </a:rPr>
              <a:t> </a:t>
            </a:r>
            <a:r>
              <a:rPr lang="ru-RU" sz="1800" dirty="0" err="1">
                <a:latin typeface="+mn-lt"/>
              </a:rPr>
              <a:t>які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є</a:t>
            </a:r>
            <a:r>
              <a:rPr lang="ru-RU" sz="1800" dirty="0">
                <a:latin typeface="+mn-lt"/>
              </a:rPr>
              <a:t> природною </a:t>
            </a:r>
            <a:r>
              <a:rPr lang="ru-RU" sz="1800" dirty="0" err="1">
                <a:latin typeface="+mn-lt"/>
              </a:rPr>
              <a:t>складовою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нормальної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бактеріальної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флори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завдяки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чому</a:t>
            </a:r>
            <a:r>
              <a:rPr lang="ru-RU" sz="1800" dirty="0">
                <a:latin typeface="+mn-lt"/>
              </a:rPr>
              <a:t> препарат </a:t>
            </a:r>
            <a:r>
              <a:rPr lang="ru-RU" sz="1800" dirty="0" err="1">
                <a:latin typeface="+mn-lt"/>
              </a:rPr>
              <a:t>сприяє</a:t>
            </a:r>
            <a:r>
              <a:rPr lang="ru-RU" sz="1800" dirty="0">
                <a:latin typeface="+mn-lt"/>
              </a:rPr>
              <a:t> та </a:t>
            </a:r>
            <a:r>
              <a:rPr lang="ru-RU" sz="1800" dirty="0" err="1">
                <a:latin typeface="+mn-lt"/>
              </a:rPr>
              <a:t>прискорює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лікування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вагінальної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інфекції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попереджує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реінфекцію</a:t>
            </a:r>
            <a:r>
              <a:rPr lang="ru-RU" sz="1800" dirty="0">
                <a:latin typeface="+mn-lt"/>
              </a:rPr>
              <a:t>.</a:t>
            </a:r>
            <a:endParaRPr sz="1800">
              <a:latin typeface="+mn-lt"/>
            </a:endParaRPr>
          </a:p>
        </p:txBody>
      </p:sp>
      <p:pic>
        <p:nvPicPr>
          <p:cNvPr id="13314" name="Picture 2" descr="Макмірор таблетки, в/о по 200 мг №20 (10х2)"/>
          <p:cNvPicPr>
            <a:picLocks noChangeAspect="1" noChangeArrowheads="1"/>
          </p:cNvPicPr>
          <p:nvPr/>
        </p:nvPicPr>
        <p:blipFill>
          <a:blip r:embed="rId3"/>
          <a:srcRect t="16875" r="624" b="23124"/>
          <a:stretch>
            <a:fillRect/>
          </a:stretch>
        </p:blipFill>
        <p:spPr bwMode="auto">
          <a:xfrm>
            <a:off x="928662" y="3357568"/>
            <a:ext cx="2248065" cy="1357322"/>
          </a:xfrm>
          <a:prstGeom prst="rect">
            <a:avLst/>
          </a:prstGeom>
          <a:noFill/>
        </p:spPr>
      </p:pic>
      <p:pic>
        <p:nvPicPr>
          <p:cNvPr id="13316" name="Picture 4" descr="Макмірор комплекс капсули вагін. м'як. №8"/>
          <p:cNvPicPr>
            <a:picLocks noChangeAspect="1" noChangeArrowheads="1"/>
          </p:cNvPicPr>
          <p:nvPr/>
        </p:nvPicPr>
        <p:blipFill>
          <a:blip r:embed="rId4"/>
          <a:srcRect t="11250" r="6249" b="11874"/>
          <a:stretch>
            <a:fillRect/>
          </a:stretch>
        </p:blipFill>
        <p:spPr bwMode="auto">
          <a:xfrm>
            <a:off x="5429256" y="3357568"/>
            <a:ext cx="1655271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9"/>
          <p:cNvSpPr txBox="1"/>
          <p:nvPr/>
        </p:nvSpPr>
        <p:spPr>
          <a:xfrm>
            <a:off x="304800" y="214296"/>
            <a:ext cx="8839200" cy="235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Показання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: 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вульвовагінальні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інфекції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спричинені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чутливими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препарату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збудниками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патогенними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м/о,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трихомонадами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грибками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хламідіями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грибками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роду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1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Candida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).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цистит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уретрит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пієлонефрит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пієліт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).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кишковий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амебіаз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лямбліоз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Під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час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лікування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препаратом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необхідно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утримуватися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від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прийому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алкоголю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попередження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розвитку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втоми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нудоти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які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самостійно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минають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через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деякий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час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а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також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утримуватися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від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статевих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контактів</a:t>
            </a:r>
            <a:r>
              <a:rPr lang="en-US" sz="16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600">
              <a:latin typeface="+mn-lt"/>
            </a:endParaRPr>
          </a:p>
        </p:txBody>
      </p:sp>
      <p:pic>
        <p:nvPicPr>
          <p:cNvPr id="13318" name="Picture 6" descr="Макмірор комплекс крем вагін. по 30 г у тубах"/>
          <p:cNvPicPr>
            <a:picLocks noChangeAspect="1" noChangeArrowheads="1"/>
          </p:cNvPicPr>
          <p:nvPr/>
        </p:nvPicPr>
        <p:blipFill>
          <a:blip r:embed="rId3"/>
          <a:srcRect l="9598" t="3750" r="6763" b="11874"/>
          <a:stretch>
            <a:fillRect/>
          </a:stretch>
        </p:blipFill>
        <p:spPr bwMode="auto">
          <a:xfrm>
            <a:off x="5357818" y="2571750"/>
            <a:ext cx="2786082" cy="2055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50"/>
          <p:cNvGrpSpPr/>
          <p:nvPr/>
        </p:nvGrpSpPr>
        <p:grpSpPr>
          <a:xfrm>
            <a:off x="2371725" y="17860"/>
            <a:ext cx="4138612" cy="727472"/>
            <a:chOff x="2371725" y="23812"/>
            <a:chExt cx="4138612" cy="969962"/>
          </a:xfrm>
        </p:grpSpPr>
        <p:pic>
          <p:nvPicPr>
            <p:cNvPr id="407" name="Google Shape;407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71725" y="23812"/>
              <a:ext cx="4138612" cy="969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50"/>
            <p:cNvSpPr txBox="1"/>
            <p:nvPr/>
          </p:nvSpPr>
          <p:spPr>
            <a:xfrm>
              <a:off x="2819400" y="76200"/>
              <a:ext cx="3663950" cy="46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Font typeface="Century Gothic"/>
                <a:buNone/>
              </a:pPr>
              <a:r>
                <a:rPr lang="en-US" sz="2400" b="1" i="0" u="none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Похідні 8-оксихіноліну</a:t>
              </a:r>
              <a:endParaRPr/>
            </a:p>
          </p:txBody>
        </p:sp>
      </p:grpSp>
      <p:sp>
        <p:nvSpPr>
          <p:cNvPr id="409" name="Google Shape;409;p50"/>
          <p:cNvSpPr txBox="1"/>
          <p:nvPr/>
        </p:nvSpPr>
        <p:spPr>
          <a:xfrm>
            <a:off x="228600" y="571501"/>
            <a:ext cx="8763000" cy="399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Належать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препарати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є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галоїдо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нітропохідними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оксихіноліну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1" u="none">
              <a:solidFill>
                <a:srgbClr val="2159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Font typeface="Century Gothic"/>
              <a:buNone/>
            </a:pPr>
            <a:r>
              <a:rPr lang="en-US" sz="1800" b="0" i="1" u="none" dirty="0" err="1">
                <a:solidFill>
                  <a:srgbClr val="2159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Механізм</a:t>
            </a:r>
            <a:r>
              <a:rPr lang="en-US" sz="1800" b="0" i="1" u="none" dirty="0">
                <a:solidFill>
                  <a:srgbClr val="2159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rgbClr val="2159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дії</a:t>
            </a:r>
            <a:r>
              <a:rPr lang="en-US" sz="1800" b="0" i="1" u="none" dirty="0">
                <a:solidFill>
                  <a:srgbClr val="2159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порушують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синтез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білка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пов’язаний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пошкоджувальним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впливом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ДНК.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Утворюють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нерозчинні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комплекси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катіонами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металів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містяться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цитоплазмі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бактеріальних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клітин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призводить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пошкодження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ферментативних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процесів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м/о.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Char char="-"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виділяються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нирками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переважно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активному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Char char="-"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вторинна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резистентність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розвивається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швидко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протягом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1-2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днів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Char char="-"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курс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лікування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короткий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(7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днів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Char char="-"/>
            </a:pP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повторне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призначення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ефективне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після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тривалого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перериву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місяці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Тип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800" b="0" i="0" u="none" dirty="0" err="1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бактерицидний</a:t>
            </a:r>
            <a:r>
              <a:rPr lang="en-US" sz="18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1800" b="0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Побічні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периферичні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неврити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ураження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зорового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нерву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1" descr="D:\Фармакология\Статті по темах\АнтибіотикиХТЗ\СинтХТЗ\нітроксолін.jpeg"/>
          <p:cNvPicPr preferRelativeResize="0"/>
          <p:nvPr/>
        </p:nvPicPr>
        <p:blipFill rotWithShape="1">
          <a:blip r:embed="rId3">
            <a:alphaModFix/>
          </a:blip>
          <a:srcRect t="28294"/>
          <a:stretch/>
        </p:blipFill>
        <p:spPr>
          <a:xfrm>
            <a:off x="304800" y="3657600"/>
            <a:ext cx="2857500" cy="132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1" descr="D:\Фармакология\Статті по темах\АнтибіотикиХТЗ\СинтХТЗ\nitroxolin.jpg"/>
          <p:cNvPicPr preferRelativeResize="0"/>
          <p:nvPr/>
        </p:nvPicPr>
        <p:blipFill rotWithShape="1">
          <a:blip r:embed="rId4">
            <a:alphaModFix/>
          </a:blip>
          <a:srcRect l="8570" t="14999" b="15999"/>
          <a:stretch/>
        </p:blipFill>
        <p:spPr>
          <a:xfrm>
            <a:off x="3429000" y="3864770"/>
            <a:ext cx="2819400" cy="113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1" descr="D:\Фармакология\Статті по темах\АнтибіотикиХТЗ\СинтХТЗ\nitroksolin_lekhim_500.jpg"/>
          <p:cNvPicPr preferRelativeResize="0"/>
          <p:nvPr/>
        </p:nvPicPr>
        <p:blipFill rotWithShape="1">
          <a:blip r:embed="rId5">
            <a:alphaModFix/>
          </a:blip>
          <a:srcRect l="13999" t="25999" r="9199" b="19599"/>
          <a:stretch/>
        </p:blipFill>
        <p:spPr>
          <a:xfrm>
            <a:off x="6324601" y="3943350"/>
            <a:ext cx="2725737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1" descr="D:\Фармакология\Статті по темах\АнтибіотикиХТЗ\СинтХТЗ\1024578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2571750"/>
            <a:ext cx="30162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1" descr="D:\Фармакология\Статті по темах\АнтибіотикиХТЗ\СинтХТЗ\1467189557_nitroksolin.jpg"/>
          <p:cNvPicPr preferRelativeResize="0"/>
          <p:nvPr/>
        </p:nvPicPr>
        <p:blipFill rotWithShape="1">
          <a:blip r:embed="rId7">
            <a:alphaModFix/>
          </a:blip>
          <a:srcRect l="5200" t="26533" r="5199" b="35067"/>
          <a:stretch/>
        </p:blipFill>
        <p:spPr>
          <a:xfrm>
            <a:off x="3324228" y="3013473"/>
            <a:ext cx="3621087" cy="87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1" descr="D:\Фармакология\Статті по темах\АнтибіотикиХТЗ\СинтХТЗ\5-nok-7134.jpg"/>
          <p:cNvPicPr preferRelativeResize="0"/>
          <p:nvPr/>
        </p:nvPicPr>
        <p:blipFill rotWithShape="1">
          <a:blip r:embed="rId8">
            <a:alphaModFix/>
          </a:blip>
          <a:srcRect l="36415" t="13818" r="25848" b="15828"/>
          <a:stretch/>
        </p:blipFill>
        <p:spPr>
          <a:xfrm>
            <a:off x="7021512" y="2022872"/>
            <a:ext cx="19050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1" descr="D:\Фармакология\Статті по темах\АнтибіотикиХТЗ\СинтХТЗ\images (1)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95800" y="2022872"/>
            <a:ext cx="2590800" cy="102750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1"/>
          <p:cNvSpPr txBox="1"/>
          <p:nvPr/>
        </p:nvSpPr>
        <p:spPr>
          <a:xfrm>
            <a:off x="2057400" y="57150"/>
            <a:ext cx="4267200" cy="3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800" b="1" i="0" u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НІТРОКСОЛІН</a:t>
            </a:r>
            <a:r>
              <a:rPr lang="en-US" sz="28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422" name="Google Shape;422;p51"/>
          <p:cNvSpPr txBox="1"/>
          <p:nvPr/>
        </p:nvSpPr>
        <p:spPr>
          <a:xfrm>
            <a:off x="214282" y="571486"/>
            <a:ext cx="8839200" cy="138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поступається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антибіотикам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дією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стафіло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стрептококи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гриби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роду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Candida, а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також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мікрофлору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стійку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інших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антибактеріальних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засобів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Виділяється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нирками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активному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стані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ДД – 400-800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розподілена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прийоми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Середня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ДД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становить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400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табл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4 р/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їди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тяжких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захворюваннях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ДД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можна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збільшити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800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(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 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табл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4 р/</a:t>
            </a:r>
            <a:r>
              <a:rPr lang="en-US" sz="16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добу</a:t>
            </a:r>
            <a:r>
              <a:rPr lang="en-US" sz="16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 </a:t>
            </a:r>
            <a:endParaRPr sz="11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2"/>
          <p:cNvSpPr txBox="1"/>
          <p:nvPr/>
        </p:nvSpPr>
        <p:spPr>
          <a:xfrm>
            <a:off x="2143108" y="214296"/>
            <a:ext cx="4267200" cy="3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8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ХЛОРХІНАЛЬДОН</a:t>
            </a:r>
            <a:endParaRPr/>
          </a:p>
        </p:txBody>
      </p:sp>
      <p:sp>
        <p:nvSpPr>
          <p:cNvPr id="430" name="Google Shape;430;p52"/>
          <p:cNvSpPr txBox="1"/>
          <p:nvPr/>
        </p:nvSpPr>
        <p:spPr>
          <a:xfrm>
            <a:off x="304800" y="785800"/>
            <a:ext cx="8839200" cy="215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Володіє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місцевою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антибактеріальною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протигрибковою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антипротозойною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дією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прийомі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всередину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всмоктується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algn="just"/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Застосовують</a:t>
            </a:r>
            <a:r>
              <a:rPr lang="uk-UA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для л</a:t>
            </a:r>
            <a:r>
              <a:rPr lang="ru-RU" sz="1800" dirty="0" err="1">
                <a:solidFill>
                  <a:srgbClr val="002060"/>
                </a:solidFill>
                <a:latin typeface="+mn-lt"/>
              </a:rPr>
              <a:t>ікування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n-lt"/>
              </a:rPr>
              <a:t>кольпітів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+mn-lt"/>
              </a:rPr>
              <a:t>вульвовагінітів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n-lt"/>
              </a:rPr>
              <a:t>грибкової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n-lt"/>
              </a:rPr>
              <a:t>та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n-lt"/>
              </a:rPr>
              <a:t>неспецифічної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n-lt"/>
              </a:rPr>
              <a:t>бактеріальної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n-lt"/>
              </a:rPr>
              <a:t>етіології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Тривалість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курсу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більше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3-5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днів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endParaRPr lang="uk-UA" sz="1800" b="0" i="0" u="none" dirty="0">
              <a:solidFill>
                <a:srgbClr val="002060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uk-UA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І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нтравагінально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вводять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1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табл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перед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сном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протягом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7 </a:t>
            </a:r>
            <a:r>
              <a:rPr lang="en-US" sz="1800" b="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днів</a:t>
            </a:r>
            <a:r>
              <a:rPr lang="en-US" sz="1800" b="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170" name="Picture 2" descr="Хінофуцин супозиторії вагін. по 0.015 г №5"/>
          <p:cNvPicPr>
            <a:picLocks noChangeAspect="1" noChangeArrowheads="1"/>
          </p:cNvPicPr>
          <p:nvPr/>
        </p:nvPicPr>
        <p:blipFill>
          <a:blip r:embed="rId3"/>
          <a:srcRect t="18750" r="624" b="17499"/>
          <a:stretch>
            <a:fillRect/>
          </a:stretch>
        </p:blipFill>
        <p:spPr bwMode="auto">
          <a:xfrm>
            <a:off x="5500694" y="3000378"/>
            <a:ext cx="2571768" cy="1649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2"/>
          <p:cNvSpPr txBox="1"/>
          <p:nvPr/>
        </p:nvSpPr>
        <p:spPr>
          <a:xfrm>
            <a:off x="2143108" y="142858"/>
            <a:ext cx="4267200" cy="3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uk-UA" sz="2400" b="1" i="0" u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ДЕКВАЛІНІЙ</a:t>
            </a:r>
            <a:endParaRPr sz="1200"/>
          </a:p>
        </p:txBody>
      </p:sp>
      <p:sp>
        <p:nvSpPr>
          <p:cNvPr id="430" name="Google Shape;430;p52"/>
          <p:cNvSpPr txBox="1"/>
          <p:nvPr/>
        </p:nvSpPr>
        <p:spPr>
          <a:xfrm>
            <a:off x="214282" y="571486"/>
            <a:ext cx="8839200" cy="307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2060"/>
              </a:buClr>
            </a:pPr>
            <a:r>
              <a:rPr lang="ru-RU" sz="1600" dirty="0" err="1">
                <a:latin typeface="+mn-lt"/>
              </a:rPr>
              <a:t>четвертинну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амонієву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сполуку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із</a:t>
            </a:r>
            <a:r>
              <a:rPr lang="ru-RU" sz="1600" dirty="0">
                <a:latin typeface="+mn-lt"/>
              </a:rPr>
              <a:t> широким </a:t>
            </a:r>
            <a:r>
              <a:rPr lang="ru-RU" sz="1600" dirty="0" err="1">
                <a:latin typeface="+mn-lt"/>
              </a:rPr>
              <a:t>антимікробним</a:t>
            </a:r>
            <a:r>
              <a:rPr lang="ru-RU" sz="1600" dirty="0">
                <a:latin typeface="+mn-lt"/>
              </a:rPr>
              <a:t> спектром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різних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грампозитивних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грамнегативних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бактерій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грибів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найпростіших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одноклітинних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організмів</a:t>
            </a:r>
            <a:r>
              <a:rPr lang="ru-RU" sz="1600" dirty="0">
                <a:latin typeface="+mn-lt"/>
              </a:rPr>
              <a:t>. </a:t>
            </a:r>
          </a:p>
          <a:p>
            <a:pPr lvl="0" algn="just">
              <a:buClr>
                <a:srgbClr val="002060"/>
              </a:buClr>
            </a:pPr>
            <a:r>
              <a:rPr lang="ru-RU" sz="1600" dirty="0" err="1">
                <a:latin typeface="+mn-lt"/>
              </a:rPr>
              <a:t>Основний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механізм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полягає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посиленні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проникності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клітини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подальшій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втраті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активності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ферментів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що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призводить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загибелі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клітини</a:t>
            </a:r>
            <a:r>
              <a:rPr lang="ru-RU" sz="1600" dirty="0">
                <a:latin typeface="+mn-lt"/>
              </a:rPr>
              <a:t>. </a:t>
            </a:r>
          </a:p>
          <a:p>
            <a:pPr lvl="0" algn="just">
              <a:buClr>
                <a:srgbClr val="002060"/>
              </a:buClr>
            </a:pPr>
            <a:r>
              <a:rPr lang="ru-RU" sz="1600" dirty="0">
                <a:latin typeface="+mn-lt"/>
              </a:rPr>
              <a:t>У </a:t>
            </a:r>
            <a:r>
              <a:rPr lang="ru-RU" sz="1600" dirty="0" err="1">
                <a:latin typeface="+mn-lt"/>
              </a:rPr>
              <a:t>вагінальних</a:t>
            </a:r>
            <a:r>
              <a:rPr lang="ru-RU" sz="1600" dirty="0">
                <a:latin typeface="+mn-lt"/>
              </a:rPr>
              <a:t> таблетках </a:t>
            </a:r>
            <a:r>
              <a:rPr lang="ru-RU" sz="1600" dirty="0" err="1">
                <a:latin typeface="+mn-lt"/>
              </a:rPr>
              <a:t>проявляє</a:t>
            </a:r>
            <a:r>
              <a:rPr lang="ru-RU" sz="1600" dirty="0">
                <a:latin typeface="+mn-lt"/>
              </a:rPr>
              <a:t> свою </a:t>
            </a:r>
            <a:r>
              <a:rPr lang="ru-RU" sz="1600" dirty="0" err="1">
                <a:latin typeface="+mn-lt"/>
              </a:rPr>
              <a:t>дію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місцево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піхві</a:t>
            </a:r>
            <a:r>
              <a:rPr lang="ru-RU" sz="1600" dirty="0">
                <a:latin typeface="+mn-lt"/>
              </a:rPr>
              <a:t>. </a:t>
            </a:r>
          </a:p>
          <a:p>
            <a:pPr lvl="0" algn="just">
              <a:buClr>
                <a:srgbClr val="002060"/>
              </a:buClr>
            </a:pPr>
            <a:r>
              <a:rPr lang="ru-RU" sz="1600" dirty="0" err="1">
                <a:latin typeface="+mn-lt"/>
              </a:rPr>
              <a:t>Помітне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зменшення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виділень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запалення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зазвичай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настає</a:t>
            </a:r>
            <a:r>
              <a:rPr lang="ru-RU" sz="1600" dirty="0">
                <a:latin typeface="+mn-lt"/>
              </a:rPr>
              <a:t> через 24–72 </a:t>
            </a:r>
            <a:r>
              <a:rPr lang="ru-RU" sz="1600" dirty="0" err="1">
                <a:latin typeface="+mn-lt"/>
              </a:rPr>
              <a:t>години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b="1" dirty="0" err="1">
                <a:latin typeface="+mn-lt"/>
              </a:rPr>
              <a:t>Показання</a:t>
            </a:r>
            <a:r>
              <a:rPr lang="ru-RU" sz="1600" b="1" dirty="0">
                <a:latin typeface="+mn-lt"/>
              </a:rPr>
              <a:t>: </a:t>
            </a:r>
          </a:p>
          <a:p>
            <a:pPr marL="85725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Вагінальні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бактеріального</a:t>
            </a:r>
            <a:r>
              <a:rPr lang="ru-RU" sz="1600" dirty="0">
                <a:latin typeface="+mn-lt"/>
              </a:rPr>
              <a:t> та грибкового </a:t>
            </a:r>
            <a:r>
              <a:rPr lang="ru-RU" sz="1600" dirty="0" err="1">
                <a:latin typeface="+mn-lt"/>
              </a:rPr>
              <a:t>походження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наприклад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бактеріальний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вагіноз</a:t>
            </a:r>
            <a:r>
              <a:rPr lang="ru-RU" sz="1600" dirty="0">
                <a:latin typeface="+mn-lt"/>
              </a:rPr>
              <a:t> та кандидоз).</a:t>
            </a:r>
          </a:p>
          <a:p>
            <a:pPr marL="85725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Трихомоніаз</a:t>
            </a:r>
            <a:r>
              <a:rPr lang="ru-RU" sz="1600" dirty="0">
                <a:latin typeface="+mn-lt"/>
              </a:rPr>
              <a:t>.</a:t>
            </a:r>
          </a:p>
          <a:p>
            <a:pPr marL="85725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Санація</a:t>
            </a:r>
            <a:r>
              <a:rPr lang="ru-RU" sz="1600" dirty="0">
                <a:latin typeface="+mn-lt"/>
              </a:rPr>
              <a:t> перед </a:t>
            </a:r>
            <a:r>
              <a:rPr lang="ru-RU" sz="1600" dirty="0" err="1">
                <a:latin typeface="+mn-lt"/>
              </a:rPr>
              <a:t>гінекологічними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втручаннями</a:t>
            </a:r>
            <a:r>
              <a:rPr lang="ru-RU" sz="1600" dirty="0">
                <a:latin typeface="+mn-lt"/>
              </a:rPr>
              <a:t> та пологами.</a:t>
            </a:r>
          </a:p>
          <a:p>
            <a:pPr lvl="0" algn="just">
              <a:buClr>
                <a:srgbClr val="002060"/>
              </a:buClr>
            </a:pPr>
            <a:endParaRPr sz="160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9570" name="Picture 2" descr="Феміклін таблетки вагін. по 10 мг №6 у бліс."/>
          <p:cNvPicPr>
            <a:picLocks noChangeAspect="1" noChangeArrowheads="1"/>
          </p:cNvPicPr>
          <p:nvPr/>
        </p:nvPicPr>
        <p:blipFill>
          <a:blip r:embed="rId3"/>
          <a:srcRect t="13125" r="2499" b="11874"/>
          <a:stretch>
            <a:fillRect/>
          </a:stretch>
        </p:blipFill>
        <p:spPr bwMode="auto">
          <a:xfrm>
            <a:off x="7000892" y="3214692"/>
            <a:ext cx="1857388" cy="1428760"/>
          </a:xfrm>
          <a:prstGeom prst="rect">
            <a:avLst/>
          </a:prstGeom>
          <a:noFill/>
        </p:spPr>
      </p:pic>
      <p:pic>
        <p:nvPicPr>
          <p:cNvPr id="109572" name="Picture 4" descr="Флуомізин таблетки вагін. по 10 мг №6"/>
          <p:cNvPicPr>
            <a:picLocks noChangeAspect="1" noChangeArrowheads="1"/>
          </p:cNvPicPr>
          <p:nvPr/>
        </p:nvPicPr>
        <p:blipFill>
          <a:blip r:embed="rId4"/>
          <a:srcRect l="7500" t="24375" r="8124" b="23125"/>
          <a:stretch>
            <a:fillRect/>
          </a:stretch>
        </p:blipFill>
        <p:spPr bwMode="auto">
          <a:xfrm>
            <a:off x="4714876" y="3643320"/>
            <a:ext cx="1607355" cy="1000132"/>
          </a:xfrm>
          <a:prstGeom prst="rect">
            <a:avLst/>
          </a:prstGeom>
          <a:noFill/>
        </p:spPr>
      </p:pic>
      <p:pic>
        <p:nvPicPr>
          <p:cNvPr id="109574" name="Picture 6" descr="Флумібакт IC таблетки вагін. по 10 мг №6"/>
          <p:cNvPicPr>
            <a:picLocks noChangeAspect="1" noChangeArrowheads="1"/>
          </p:cNvPicPr>
          <p:nvPr/>
        </p:nvPicPr>
        <p:blipFill>
          <a:blip r:embed="rId5"/>
          <a:srcRect l="17476" t="9399" r="19902" b="19172"/>
          <a:stretch>
            <a:fillRect/>
          </a:stretch>
        </p:blipFill>
        <p:spPr bwMode="auto">
          <a:xfrm>
            <a:off x="1857356" y="3643320"/>
            <a:ext cx="1357322" cy="1199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3"/>
          <p:cNvSpPr txBox="1"/>
          <p:nvPr/>
        </p:nvSpPr>
        <p:spPr>
          <a:xfrm>
            <a:off x="2057400" y="228600"/>
            <a:ext cx="4267200" cy="3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Century Gothic"/>
              <a:buNone/>
            </a:pPr>
            <a:r>
              <a:rPr lang="en-US" sz="2800" b="1" i="0" u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ІНТЕТРИКС</a:t>
            </a:r>
            <a:endParaRPr/>
          </a:p>
        </p:txBody>
      </p:sp>
      <p:sp>
        <p:nvSpPr>
          <p:cNvPr id="437" name="Google Shape;437;p53"/>
          <p:cNvSpPr txBox="1"/>
          <p:nvPr/>
        </p:nvSpPr>
        <p:spPr>
          <a:xfrm>
            <a:off x="114300" y="617935"/>
            <a:ext cx="8763000" cy="28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Комбінований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препарат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складається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3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компонентів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тиліхінолу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50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тиліхінол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-N-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додецил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сульфату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50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тилброхінолу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200 </a:t>
            </a:r>
            <a:r>
              <a:rPr lang="en-US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мг</a:t>
            </a:r>
            <a:r>
              <a:rPr lang="en-US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Володіє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високою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антибактеріальною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протиамебною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протигрибковою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активністю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Діє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місцево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оральному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застосуванні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слабко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всмоктується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слизовою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оболонкою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забезпечує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його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ефективну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концентрацію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просвіті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кишечнику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гострій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діареї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інфекційного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походження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дисбактеріозі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різних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видах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кишкового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амебіазу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Приймають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всередину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капсули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день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проковтують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розжовуючи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початку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їжі</a:t>
            </a:r>
            <a:r>
              <a:rPr lang="en-US" sz="1800" b="0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429138"/>
            <a:ext cx="2664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Немає</a:t>
            </a:r>
            <a:r>
              <a:rPr lang="ru-RU" b="1" dirty="0"/>
              <a:t> в </a:t>
            </a:r>
            <a:r>
              <a:rPr lang="ru-RU" b="1" dirty="0" err="1"/>
              <a:t>наявності</a:t>
            </a:r>
            <a:r>
              <a:rPr lang="ru-RU" b="1" dirty="0"/>
              <a:t> </a:t>
            </a:r>
            <a:r>
              <a:rPr lang="ru-RU" b="1" dirty="0" err="1"/>
              <a:t>в</a:t>
            </a:r>
            <a:r>
              <a:rPr lang="ru-RU" b="1" dirty="0"/>
              <a:t> </a:t>
            </a:r>
            <a:r>
              <a:rPr lang="ru-RU" b="1" dirty="0" err="1"/>
              <a:t>Україні</a:t>
            </a:r>
            <a:endParaRPr lang="ru-RU" dirty="0"/>
          </a:p>
        </p:txBody>
      </p:sp>
      <p:pic>
        <p:nvPicPr>
          <p:cNvPr id="5122" name="Picture 2" descr="Інтетрикс капсули №20 (10х2)"/>
          <p:cNvPicPr>
            <a:picLocks noChangeAspect="1" noChangeArrowheads="1"/>
          </p:cNvPicPr>
          <p:nvPr/>
        </p:nvPicPr>
        <p:blipFill>
          <a:blip r:embed="rId3"/>
          <a:srcRect l="11250" t="26250" r="11874" b="23125"/>
          <a:stretch>
            <a:fillRect/>
          </a:stretch>
        </p:blipFill>
        <p:spPr bwMode="auto">
          <a:xfrm>
            <a:off x="6429388" y="3714758"/>
            <a:ext cx="1627199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24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n-lt"/>
              </a:rPr>
              <a:t>Хінолони</a:t>
            </a:r>
            <a:r>
              <a:rPr lang="ru-RU" sz="1600" dirty="0">
                <a:latin typeface="+mn-lt"/>
              </a:rPr>
              <a:t>, як </a:t>
            </a:r>
            <a:r>
              <a:rPr lang="ru-RU" sz="1600" dirty="0" err="1">
                <a:latin typeface="+mn-lt"/>
              </a:rPr>
              <a:t>попередники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фторхінолонів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з’явилися</a:t>
            </a:r>
            <a:r>
              <a:rPr lang="ru-RU" sz="1600" dirty="0">
                <a:latin typeface="+mn-lt"/>
              </a:rPr>
              <a:t> в 1962 р. </a:t>
            </a:r>
          </a:p>
          <a:p>
            <a:pPr algn="just"/>
            <a:r>
              <a:rPr lang="ru-RU" sz="1600" dirty="0" err="1">
                <a:latin typeface="+mn-lt"/>
              </a:rPr>
              <a:t>Тоді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сполуки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антималярійними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властивостями</a:t>
            </a:r>
            <a:r>
              <a:rPr lang="ru-RU" sz="1600" dirty="0">
                <a:latin typeface="+mn-lt"/>
              </a:rPr>
              <a:t> — </a:t>
            </a:r>
            <a:r>
              <a:rPr lang="ru-RU" sz="1600" dirty="0" err="1">
                <a:latin typeface="+mn-lt"/>
              </a:rPr>
              <a:t>хлорохіну</a:t>
            </a:r>
            <a:r>
              <a:rPr lang="ru-RU" sz="1600" dirty="0">
                <a:latin typeface="+mn-lt"/>
              </a:rPr>
              <a:t> — </a:t>
            </a:r>
            <a:r>
              <a:rPr lang="ru-RU" sz="1600" dirty="0" err="1">
                <a:latin typeface="+mn-lt"/>
              </a:rPr>
              <a:t>було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отримано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налідиксову</a:t>
            </a:r>
            <a:r>
              <a:rPr lang="ru-RU" sz="1600" dirty="0">
                <a:latin typeface="+mn-lt"/>
              </a:rPr>
              <a:t> кислоту. </a:t>
            </a:r>
          </a:p>
          <a:p>
            <a:pPr algn="just"/>
            <a:r>
              <a:rPr lang="uk-UA" sz="1600" b="1" dirty="0">
                <a:latin typeface="+mn-lt"/>
              </a:rPr>
              <a:t>І </a:t>
            </a:r>
            <a:r>
              <a:rPr lang="ru-RU" sz="1600" b="1" dirty="0" err="1">
                <a:latin typeface="+mn-lt"/>
              </a:rPr>
              <a:t>покоління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хінолонів</a:t>
            </a:r>
            <a:r>
              <a:rPr lang="ru-RU" sz="1600" b="1" dirty="0">
                <a:latin typeface="+mn-lt"/>
              </a:rPr>
              <a:t>: </a:t>
            </a:r>
          </a:p>
          <a:p>
            <a:pPr marL="357188" algn="just"/>
            <a:r>
              <a:rPr lang="ru-RU" sz="1600" b="1" dirty="0" err="1">
                <a:solidFill>
                  <a:srgbClr val="002060"/>
                </a:solidFill>
                <a:latin typeface="+mn-lt"/>
              </a:rPr>
              <a:t>Налідиксова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кислота </a:t>
            </a:r>
          </a:p>
          <a:p>
            <a:pPr marL="357188" algn="just"/>
            <a:r>
              <a:rPr lang="ru-RU" sz="1600" b="1" u="sng" dirty="0" err="1">
                <a:solidFill>
                  <a:srgbClr val="002060"/>
                </a:solidFill>
                <a:latin typeface="+mj-lt"/>
              </a:rPr>
              <a:t>Піпемідова</a:t>
            </a:r>
            <a:r>
              <a:rPr lang="ru-RU" sz="1600" b="1" u="sng" dirty="0">
                <a:solidFill>
                  <a:srgbClr val="002060"/>
                </a:solidFill>
                <a:latin typeface="+mj-lt"/>
              </a:rPr>
              <a:t> кислота </a:t>
            </a:r>
          </a:p>
          <a:p>
            <a:pPr marL="357188" algn="just"/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Оксолінова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кислота </a:t>
            </a:r>
          </a:p>
          <a:p>
            <a:pPr marL="357188" algn="just"/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Піромідієва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 кислота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142858"/>
            <a:ext cx="2114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 Gothic"/>
              </a:rPr>
              <a:t>ХІНОЛОНИ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714626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+mj-lt"/>
              </a:rPr>
              <a:t>Спектр </a:t>
            </a:r>
            <a:r>
              <a:rPr lang="ru-RU" sz="1600" dirty="0" err="1">
                <a:latin typeface="+mj-lt"/>
              </a:rPr>
              <a:t>дії</a:t>
            </a:r>
            <a:r>
              <a:rPr lang="ru-RU" sz="1600" dirty="0">
                <a:latin typeface="+mj-lt"/>
              </a:rPr>
              <a:t>: Г- м/о, за </a:t>
            </a:r>
            <a:r>
              <a:rPr lang="ru-RU" sz="1600" dirty="0" err="1">
                <a:latin typeface="+mj-lt"/>
              </a:rPr>
              <a:t>винятком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видів</a:t>
            </a:r>
            <a:r>
              <a:rPr lang="ru-RU" sz="1600" dirty="0">
                <a:latin typeface="+mj-lt"/>
              </a:rPr>
              <a:t> роду </a:t>
            </a:r>
            <a:r>
              <a:rPr lang="en-US" sz="1600" dirty="0">
                <a:latin typeface="+mj-lt"/>
              </a:rPr>
              <a:t>Pseudomonas. </a:t>
            </a:r>
            <a:endParaRPr lang="uk-UA" sz="1600" dirty="0">
              <a:latin typeface="+mj-lt"/>
            </a:endParaRPr>
          </a:p>
          <a:p>
            <a:pPr algn="just"/>
            <a:r>
              <a:rPr lang="ru-RU" sz="1600" dirty="0" err="1">
                <a:latin typeface="+mj-lt"/>
              </a:rPr>
              <a:t>Можливо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застосовувати</a:t>
            </a:r>
            <a:r>
              <a:rPr lang="ru-RU" sz="1600" dirty="0">
                <a:latin typeface="+mj-lt"/>
              </a:rPr>
              <a:t> при </a:t>
            </a:r>
            <a:r>
              <a:rPr lang="ru-RU" sz="1600" dirty="0" err="1">
                <a:latin typeface="+mj-lt"/>
              </a:rPr>
              <a:t>неускладненій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бактеріальній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інфекції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сечовивідних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шляхів</a:t>
            </a:r>
            <a:r>
              <a:rPr lang="ru-RU" sz="1600" dirty="0">
                <a:latin typeface="+mj-lt"/>
              </a:rPr>
              <a:t>. </a:t>
            </a:r>
          </a:p>
          <a:p>
            <a:pPr algn="just"/>
            <a:r>
              <a:rPr lang="ru-RU" sz="1600" dirty="0">
                <a:latin typeface="+mj-lt"/>
              </a:rPr>
              <a:t>Не </a:t>
            </a:r>
            <a:r>
              <a:rPr lang="ru-RU" sz="1600" dirty="0" err="1">
                <a:latin typeface="+mj-lt"/>
              </a:rPr>
              <a:t>створюють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високих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сироваткових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тканинних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концентрацій</a:t>
            </a:r>
            <a:endParaRPr lang="ru-RU" sz="1600" dirty="0">
              <a:latin typeface="+mj-lt"/>
            </a:endParaRPr>
          </a:p>
        </p:txBody>
      </p:sp>
      <p:pic>
        <p:nvPicPr>
          <p:cNvPr id="11266" name="Picture 2" descr="https://upload.wikimedia.org/wikipedia/commons/thumb/1/17/Quinolone.svg/200px-Quinolon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357304"/>
            <a:ext cx="2214578" cy="1505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росепт супозиторії по 0.2 г №10 (5х2)"/>
          <p:cNvPicPr>
            <a:picLocks noChangeAspect="1" noChangeArrowheads="1"/>
          </p:cNvPicPr>
          <p:nvPr/>
        </p:nvPicPr>
        <p:blipFill>
          <a:blip r:embed="rId2"/>
          <a:srcRect t="20625" r="2499" b="21249"/>
          <a:stretch>
            <a:fillRect/>
          </a:stretch>
        </p:blipFill>
        <p:spPr bwMode="auto">
          <a:xfrm>
            <a:off x="3786182" y="3071816"/>
            <a:ext cx="2357454" cy="14054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642924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err="1">
                <a:latin typeface="+mj-lt"/>
              </a:rPr>
              <a:t>Уроантисептик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хінолонового</a:t>
            </a:r>
            <a:r>
              <a:rPr lang="ru-RU" sz="1800" dirty="0">
                <a:latin typeface="+mj-lt"/>
              </a:rPr>
              <a:t> ряду. </a:t>
            </a:r>
          </a:p>
          <a:p>
            <a:pPr algn="just"/>
            <a:r>
              <a:rPr lang="ru-RU" sz="1800" dirty="0" err="1">
                <a:latin typeface="+mj-lt"/>
              </a:rPr>
              <a:t>Діє</a:t>
            </a:r>
            <a:r>
              <a:rPr lang="ru-RU" sz="1800" dirty="0">
                <a:latin typeface="+mj-lt"/>
              </a:rPr>
              <a:t> бактерицидно, </a:t>
            </a:r>
            <a:r>
              <a:rPr lang="ru-RU" sz="1800" dirty="0" err="1">
                <a:latin typeface="+mj-lt"/>
              </a:rPr>
              <a:t>активний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відносно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більшості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грамнегативних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мікроорганізмів</a:t>
            </a:r>
            <a:r>
              <a:rPr lang="ru-RU" sz="1800" dirty="0">
                <a:latin typeface="+mj-lt"/>
              </a:rPr>
              <a:t>, а </a:t>
            </a:r>
            <a:r>
              <a:rPr lang="ru-RU" sz="1800" dirty="0" err="1">
                <a:latin typeface="+mj-lt"/>
              </a:rPr>
              <a:t>також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відносно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деяких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грампозитивних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мікроорганізмів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зокрема</a:t>
            </a:r>
            <a:r>
              <a:rPr lang="ru-RU" sz="1800" dirty="0">
                <a:latin typeface="+mj-lt"/>
              </a:rPr>
              <a:t> </a:t>
            </a:r>
            <a:r>
              <a:rPr lang="en-US" sz="1800" i="1" dirty="0">
                <a:latin typeface="+mj-lt"/>
              </a:rPr>
              <a:t>Staphylococcus </a:t>
            </a:r>
            <a:r>
              <a:rPr lang="en-US" sz="1800" i="1" dirty="0" err="1">
                <a:latin typeface="+mj-lt"/>
              </a:rPr>
              <a:t>aureus</a:t>
            </a:r>
            <a:r>
              <a:rPr lang="en-US" sz="1800" dirty="0">
                <a:latin typeface="+mj-lt"/>
              </a:rPr>
              <a:t>.</a:t>
            </a:r>
            <a:r>
              <a:rPr lang="uk-UA" sz="1800" dirty="0">
                <a:latin typeface="+mj-lt"/>
              </a:rPr>
              <a:t> </a:t>
            </a:r>
          </a:p>
          <a:p>
            <a:pPr algn="just"/>
            <a:r>
              <a:rPr lang="ru-RU" sz="1800" b="1" dirty="0" err="1">
                <a:latin typeface="+mj-lt"/>
              </a:rPr>
              <a:t>Показання</a:t>
            </a:r>
            <a:endParaRPr lang="ru-RU" sz="1800" b="1" dirty="0">
              <a:latin typeface="+mj-lt"/>
            </a:endParaRPr>
          </a:p>
          <a:p>
            <a:pPr algn="just"/>
            <a:r>
              <a:rPr lang="ru-RU" sz="1800" dirty="0" err="1">
                <a:latin typeface="+mj-lt"/>
              </a:rPr>
              <a:t>Інфекційно-запальні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захворювання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спричинені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чутливими</a:t>
            </a:r>
            <a:r>
              <a:rPr lang="ru-RU" sz="1800" dirty="0">
                <a:latin typeface="+mj-lt"/>
              </a:rPr>
              <a:t> до </a:t>
            </a:r>
            <a:r>
              <a:rPr lang="ru-RU" sz="1800" dirty="0" err="1">
                <a:latin typeface="+mj-lt"/>
              </a:rPr>
              <a:t>піпемідової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кислоти</a:t>
            </a:r>
            <a:r>
              <a:rPr lang="ru-RU" sz="1800" dirty="0">
                <a:latin typeface="+mj-lt"/>
              </a:rPr>
              <a:t> м/о, у т.ч. </a:t>
            </a:r>
            <a:r>
              <a:rPr lang="ru-RU" sz="1800" dirty="0" err="1">
                <a:latin typeface="+mj-lt"/>
              </a:rPr>
              <a:t>пієлонефрит</a:t>
            </a:r>
            <a:r>
              <a:rPr lang="ru-RU" sz="1800" dirty="0">
                <a:latin typeface="+mj-lt"/>
              </a:rPr>
              <a:t>, уретрит, цистит, простатит, </a:t>
            </a:r>
            <a:r>
              <a:rPr lang="ru-RU" sz="1800" dirty="0" err="1">
                <a:latin typeface="+mj-lt"/>
              </a:rPr>
              <a:t>неспецифічний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кольпіт</a:t>
            </a:r>
            <a:r>
              <a:rPr lang="ru-RU" sz="1800" dirty="0">
                <a:latin typeface="+mj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0298" y="21429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>
                <a:solidFill>
                  <a:srgbClr val="002060"/>
                </a:solidFill>
                <a:latin typeface="+mj-lt"/>
              </a:rPr>
              <a:t>ПІПЕМІДОВА КИСЛОТА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42858"/>
            <a:ext cx="314327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+mj-lt"/>
              </a:rPr>
              <a:t>ФТОРХІНОЛОНИ</a:t>
            </a:r>
            <a:endParaRPr lang="ru-RU" sz="20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642924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j-lt"/>
              </a:rPr>
              <a:t>Група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синтетичних</a:t>
            </a:r>
            <a:r>
              <a:rPr lang="ru-RU" sz="1600" dirty="0">
                <a:latin typeface="+mj-lt"/>
              </a:rPr>
              <a:t> ХТЗ, </a:t>
            </a:r>
            <a:r>
              <a:rPr lang="ru-RU" sz="1600" dirty="0" err="1">
                <a:latin typeface="+mj-lt"/>
              </a:rPr>
              <a:t>якія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являють</a:t>
            </a:r>
            <a:r>
              <a:rPr lang="ru-RU" sz="1600" dirty="0">
                <a:latin typeface="+mj-lt"/>
              </a:rPr>
              <a:t> собою </a:t>
            </a:r>
            <a:r>
              <a:rPr lang="ru-RU" sz="1600" dirty="0" err="1">
                <a:latin typeface="+mj-lt"/>
              </a:rPr>
              <a:t>похідні</a:t>
            </a:r>
            <a:r>
              <a:rPr lang="ru-RU" sz="1600" dirty="0">
                <a:latin typeface="+mj-lt"/>
              </a:rPr>
              <a:t> 4-хінолону, </a:t>
            </a:r>
            <a:r>
              <a:rPr lang="ru-RU" sz="1600" dirty="0" err="1">
                <a:latin typeface="+mj-lt"/>
              </a:rPr>
              <a:t>містять</a:t>
            </a:r>
            <a:r>
              <a:rPr lang="ru-RU" sz="1600" dirty="0">
                <a:latin typeface="+mj-lt"/>
              </a:rPr>
              <a:t> у </a:t>
            </a:r>
            <a:r>
              <a:rPr lang="ru-RU" sz="1600" dirty="0" err="1">
                <a:latin typeface="+mj-lt"/>
              </a:rPr>
              <a:t>положенні</a:t>
            </a:r>
            <a:r>
              <a:rPr lang="ru-RU" sz="1600" dirty="0">
                <a:latin typeface="+mj-lt"/>
              </a:rPr>
              <a:t> 7 </a:t>
            </a:r>
            <a:r>
              <a:rPr lang="ru-RU" sz="1600" dirty="0" err="1">
                <a:latin typeface="+mj-lt"/>
              </a:rPr>
              <a:t>хінолінового</a:t>
            </a:r>
            <a:r>
              <a:rPr lang="ru-RU" sz="1600" dirty="0">
                <a:latin typeface="+mj-lt"/>
              </a:rPr>
              <a:t> ядра </a:t>
            </a:r>
            <a:r>
              <a:rPr lang="ru-RU" sz="1600" dirty="0" err="1">
                <a:latin typeface="+mj-lt"/>
              </a:rPr>
              <a:t>незаміщений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або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заміщений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піперазиновий</a:t>
            </a:r>
            <a:r>
              <a:rPr lang="ru-RU" sz="1600" dirty="0">
                <a:latin typeface="+mj-lt"/>
              </a:rPr>
              <a:t> цикл, а у </a:t>
            </a:r>
            <a:r>
              <a:rPr lang="ru-RU" sz="1600" dirty="0" err="1">
                <a:latin typeface="+mj-lt"/>
              </a:rPr>
              <a:t>положенні</a:t>
            </a:r>
            <a:r>
              <a:rPr lang="ru-RU" sz="1600" dirty="0">
                <a:latin typeface="+mj-lt"/>
              </a:rPr>
              <a:t> 6 — атом фтору. </a:t>
            </a:r>
          </a:p>
          <a:p>
            <a:pPr algn="just"/>
            <a:r>
              <a:rPr lang="ru-RU" sz="1600" dirty="0">
                <a:latin typeface="+mj-lt"/>
              </a:rPr>
              <a:t>За </a:t>
            </a:r>
            <a:r>
              <a:rPr lang="ru-RU" sz="1600" b="1" i="1" dirty="0" err="1">
                <a:latin typeface="+mj-lt"/>
              </a:rPr>
              <a:t>кількістю</a:t>
            </a:r>
            <a:r>
              <a:rPr lang="ru-RU" sz="1600" b="1" i="1" dirty="0">
                <a:latin typeface="+mj-lt"/>
              </a:rPr>
              <a:t> </a:t>
            </a:r>
            <a:r>
              <a:rPr lang="ru-RU" sz="1600" b="1" i="1" dirty="0" err="1">
                <a:latin typeface="+mj-lt"/>
              </a:rPr>
              <a:t>атомів</a:t>
            </a:r>
            <a:r>
              <a:rPr lang="ru-RU" sz="1600" b="1" i="1" dirty="0">
                <a:latin typeface="+mj-lt"/>
              </a:rPr>
              <a:t> фтору </a:t>
            </a:r>
            <a:r>
              <a:rPr lang="ru-RU" sz="1600" dirty="0">
                <a:latin typeface="+mj-lt"/>
              </a:rPr>
              <a:t>в </a:t>
            </a:r>
            <a:r>
              <a:rPr lang="ru-RU" sz="1600" dirty="0" err="1">
                <a:latin typeface="+mj-lt"/>
              </a:rPr>
              <a:t>молекулі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фторхінолони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розподіляються</a:t>
            </a:r>
            <a:r>
              <a:rPr lang="ru-RU" sz="1600" dirty="0">
                <a:latin typeface="+mj-lt"/>
              </a:rPr>
              <a:t> на: </a:t>
            </a:r>
          </a:p>
          <a:p>
            <a:pPr marL="182563" indent="174625" algn="just">
              <a:buFont typeface="Arial" pitchFamily="34" charset="0"/>
              <a:buChar char="•"/>
            </a:pPr>
            <a:r>
              <a:rPr lang="ru-RU" sz="1600" dirty="0" err="1">
                <a:latin typeface="+mj-lt"/>
              </a:rPr>
              <a:t>монофторхінолони</a:t>
            </a:r>
            <a:r>
              <a:rPr lang="ru-RU" sz="1600" dirty="0">
                <a:latin typeface="+mj-lt"/>
              </a:rPr>
              <a:t> </a:t>
            </a:r>
          </a:p>
          <a:p>
            <a:pPr marL="182563" indent="174625" algn="just">
              <a:buFont typeface="Arial" pitchFamily="34" charset="0"/>
              <a:buChar char="•"/>
            </a:pPr>
            <a:r>
              <a:rPr lang="ru-RU" sz="1600" dirty="0" err="1">
                <a:latin typeface="+mj-lt"/>
              </a:rPr>
              <a:t>дифторхінолони</a:t>
            </a:r>
            <a:r>
              <a:rPr lang="ru-RU" sz="1600" dirty="0">
                <a:latin typeface="+mj-lt"/>
              </a:rPr>
              <a:t> </a:t>
            </a:r>
          </a:p>
          <a:p>
            <a:pPr marL="182563" indent="174625" algn="just">
              <a:buFont typeface="Arial" pitchFamily="34" charset="0"/>
              <a:buChar char="•"/>
            </a:pPr>
            <a:r>
              <a:rPr lang="ru-RU" sz="1600" dirty="0" err="1">
                <a:latin typeface="+mj-lt"/>
              </a:rPr>
              <a:t>трифторхінолони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143254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schemeClr val="tx1"/>
                </a:solidFill>
                <a:latin typeface="+mj-lt"/>
              </a:rPr>
              <a:t>За часом </a:t>
            </a:r>
            <a:r>
              <a:rPr lang="ru-RU" sz="1600" b="1" i="1" dirty="0" err="1">
                <a:solidFill>
                  <a:schemeClr val="tx1"/>
                </a:solidFill>
                <a:latin typeface="+mj-lt"/>
              </a:rPr>
              <a:t>створення</a:t>
            </a:r>
            <a:r>
              <a:rPr lang="ru-RU" sz="16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розподіляються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на 4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покоління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82563" algn="just"/>
            <a:r>
              <a:rPr lang="en-US" sz="1600" i="1" dirty="0">
                <a:solidFill>
                  <a:srgbClr val="002060"/>
                </a:solidFill>
                <a:latin typeface="+mj-lt"/>
              </a:rPr>
              <a:t>I </a:t>
            </a:r>
            <a:r>
              <a:rPr lang="ru-RU" sz="1600" i="1" dirty="0" err="1">
                <a:solidFill>
                  <a:srgbClr val="002060"/>
                </a:solidFill>
                <a:latin typeface="+mj-lt"/>
              </a:rPr>
              <a:t>покоління</a:t>
            </a:r>
            <a:r>
              <a:rPr lang="ru-RU" sz="16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- 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норфлоксацин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 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офлоксацин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 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ципрофлоксацин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пефлоксацин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 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ломефлоксацин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82563" algn="just"/>
            <a:r>
              <a:rPr lang="en-US" sz="1600" i="1" dirty="0">
                <a:solidFill>
                  <a:srgbClr val="002060"/>
                </a:solidFill>
                <a:latin typeface="+mj-lt"/>
              </a:rPr>
              <a:t>II </a:t>
            </a:r>
            <a:r>
              <a:rPr lang="ru-RU" sz="1600" i="1" dirty="0" err="1">
                <a:solidFill>
                  <a:srgbClr val="002060"/>
                </a:solidFill>
                <a:latin typeface="+mj-lt"/>
              </a:rPr>
              <a:t>покоління</a:t>
            </a:r>
            <a:r>
              <a:rPr lang="ru-RU" sz="16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— 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левофлоксацин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спарфлоксацин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82563" algn="just"/>
            <a:r>
              <a:rPr lang="en-US" sz="1600" i="1" dirty="0">
                <a:solidFill>
                  <a:srgbClr val="002060"/>
                </a:solidFill>
                <a:latin typeface="+mj-lt"/>
              </a:rPr>
              <a:t>III–IV </a:t>
            </a:r>
            <a:r>
              <a:rPr lang="ru-RU" sz="1600" i="1" dirty="0" err="1">
                <a:solidFill>
                  <a:srgbClr val="002060"/>
                </a:solidFill>
                <a:latin typeface="+mj-lt"/>
              </a:rPr>
              <a:t>покоління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: 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моксифлоксацин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геміфлоксацин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 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гатифлоксацин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ситафлоксацин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тровафлоксацин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6" name="Picture 2" descr="Загальна структура фторхінолон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785932"/>
            <a:ext cx="2000264" cy="150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/>
        </p:nvSpPr>
        <p:spPr>
          <a:xfrm>
            <a:off x="214282" y="214296"/>
            <a:ext cx="8623300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161616"/>
              </a:buClr>
            </a:pPr>
            <a:r>
              <a:rPr lang="en-US" sz="2400" b="1" i="0" u="none" strike="noStrike" cap="none" dirty="0">
                <a:solidFill>
                  <a:srgbClr val="16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СУЛЬФАНІЛАМІДНІ ПРЕПАРАТИ (САП)</a:t>
            </a:r>
            <a:r>
              <a:rPr lang="uk-UA" sz="2600" b="1" i="0" u="none" strike="noStrike" cap="none" dirty="0">
                <a:solidFill>
                  <a:srgbClr val="16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200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синтетичні</a:t>
            </a:r>
            <a:r>
              <a:rPr lang="en-US" sz="200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ХТЗ </a:t>
            </a:r>
            <a:r>
              <a:rPr lang="en-US" sz="200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похідні</a:t>
            </a:r>
            <a:r>
              <a:rPr lang="en-US" sz="200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сульфанілової</a:t>
            </a:r>
            <a:r>
              <a:rPr lang="en-US" sz="200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кислоти</a:t>
            </a:r>
            <a:r>
              <a:rPr lang="en-US" sz="200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r>
              <a:rPr lang="uk-UA" sz="200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000" dirty="0" err="1">
                <a:latin typeface="+mn-lt"/>
              </a:rPr>
              <a:t>Їх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також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називають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сульфанільними</a:t>
            </a:r>
            <a:r>
              <a:rPr lang="ru-RU" sz="2000" dirty="0">
                <a:latin typeface="+mn-lt"/>
              </a:rPr>
              <a:t> препаратами</a:t>
            </a:r>
            <a:r>
              <a:rPr lang="en-US" sz="200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+mn-lt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214282" y="1428742"/>
            <a:ext cx="6324600" cy="271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Aft>
                <a:spcPts val="0"/>
              </a:spcAft>
              <a:buClr>
                <a:srgbClr val="161616"/>
              </a:buClr>
              <a:buFont typeface="Century Gothic"/>
              <a:buNone/>
            </a:pP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1935 р. - Г.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Домагк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встановив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протимікробну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природу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сполук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зясувавши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що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діазосполука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endParaRPr sz="12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0"/>
              </a:spcAft>
              <a:buClr>
                <a:srgbClr val="161616"/>
              </a:buClr>
              <a:buFont typeface="Century Gothic"/>
              <a:buNone/>
            </a:pP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пронтозил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червоний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стрептоцид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),</a:t>
            </a:r>
            <a:r>
              <a:rPr lang="uk-UA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проявляє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дуже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ефективну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дію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при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лікуванні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мишей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уражених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гемолітичним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стафілококом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endParaRPr sz="12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0"/>
              </a:spcAft>
              <a:buClr>
                <a:srgbClr val="161616"/>
              </a:buClr>
              <a:buFont typeface="Century Gothic"/>
              <a:buNone/>
            </a:pP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За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відкриття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введення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 в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медичну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практику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пронтозилу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Г.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Домагку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присуджено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Нобелівську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премію</a:t>
            </a:r>
            <a:r>
              <a:rPr lang="en-US" sz="2000" b="0" i="0" u="none" strike="noStrike" cap="none" dirty="0">
                <a:solidFill>
                  <a:srgbClr val="161616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+mn-lt"/>
            </a:endParaRPr>
          </a:p>
        </p:txBody>
      </p:sp>
      <p:pic>
        <p:nvPicPr>
          <p:cNvPr id="181" name="Google Shape;181;p23" descr="Домаг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454" y="1571618"/>
            <a:ext cx="1785951" cy="187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6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i="1" dirty="0" err="1">
                <a:solidFill>
                  <a:srgbClr val="002060"/>
                </a:solidFill>
                <a:latin typeface="+mj-lt"/>
              </a:rPr>
              <a:t>Механізм</a:t>
            </a:r>
            <a:r>
              <a:rPr lang="ru-RU" sz="1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+mj-lt"/>
              </a:rPr>
              <a:t>дії</a:t>
            </a:r>
            <a:r>
              <a:rPr lang="ru-RU" sz="1800" b="1" i="1" dirty="0">
                <a:solidFill>
                  <a:srgbClr val="002060"/>
                </a:solidFill>
                <a:latin typeface="+mj-lt"/>
              </a:rPr>
              <a:t>: </a:t>
            </a:r>
          </a:p>
          <a:p>
            <a:pPr algn="just"/>
            <a:r>
              <a:rPr lang="ru-RU" sz="1600" dirty="0" err="1">
                <a:latin typeface="+mj-lt"/>
              </a:rPr>
              <a:t>полягає</a:t>
            </a:r>
            <a:r>
              <a:rPr lang="ru-RU" sz="1600" dirty="0">
                <a:latin typeface="+mj-lt"/>
              </a:rPr>
              <a:t> у </a:t>
            </a:r>
            <a:r>
              <a:rPr lang="ru-RU" sz="1600" dirty="0" err="1">
                <a:latin typeface="+mj-lt"/>
              </a:rPr>
              <a:t>пригніченні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ДНК-гірази</a:t>
            </a:r>
            <a:r>
              <a:rPr lang="ru-RU" sz="1600" dirty="0">
                <a:latin typeface="+mj-lt"/>
              </a:rPr>
              <a:t> (</a:t>
            </a:r>
            <a:r>
              <a:rPr lang="ru-RU" sz="1600" dirty="0" err="1">
                <a:latin typeface="+mj-lt"/>
              </a:rPr>
              <a:t>топоізомерази</a:t>
            </a:r>
            <a:r>
              <a:rPr lang="ru-RU" sz="1600" dirty="0">
                <a:latin typeface="+mj-lt"/>
              </a:rPr>
              <a:t>) </a:t>
            </a:r>
            <a:r>
              <a:rPr lang="ru-RU" sz="1600" dirty="0" err="1">
                <a:latin typeface="+mj-lt"/>
              </a:rPr>
              <a:t>бактерій</a:t>
            </a:r>
            <a:r>
              <a:rPr lang="ru-RU" sz="1600" dirty="0">
                <a:latin typeface="+mj-lt"/>
              </a:rPr>
              <a:t> — фермента, </a:t>
            </a:r>
            <a:r>
              <a:rPr lang="ru-RU" sz="1600" dirty="0" err="1">
                <a:latin typeface="+mj-lt"/>
              </a:rPr>
              <a:t>який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забезпечує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суперспіралізацію</a:t>
            </a:r>
            <a:r>
              <a:rPr lang="ru-RU" sz="1600" dirty="0">
                <a:latin typeface="+mj-lt"/>
              </a:rPr>
              <a:t> ДНК. </a:t>
            </a:r>
            <a:r>
              <a:rPr lang="ru-RU" sz="1600" dirty="0" err="1">
                <a:latin typeface="+mj-lt"/>
              </a:rPr>
              <a:t>Це</a:t>
            </a:r>
            <a:r>
              <a:rPr lang="ru-RU" sz="1600" dirty="0">
                <a:latin typeface="+mj-lt"/>
              </a:rPr>
              <a:t> приводить до </a:t>
            </a:r>
            <a:r>
              <a:rPr lang="ru-RU" sz="1600" dirty="0" err="1">
                <a:latin typeface="+mj-lt"/>
              </a:rPr>
              <a:t>порушення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біосинтезу</a:t>
            </a:r>
            <a:r>
              <a:rPr lang="ru-RU" sz="1600" dirty="0">
                <a:latin typeface="+mj-lt"/>
              </a:rPr>
              <a:t> ДНК та РНК, </a:t>
            </a:r>
            <a:r>
              <a:rPr lang="ru-RU" sz="1600" dirty="0" err="1">
                <a:latin typeface="+mj-lt"/>
              </a:rPr>
              <a:t>білка</a:t>
            </a:r>
            <a:r>
              <a:rPr lang="ru-RU" sz="1600" dirty="0">
                <a:latin typeface="+mj-lt"/>
              </a:rPr>
              <a:t> в </a:t>
            </a:r>
            <a:r>
              <a:rPr lang="ru-RU" sz="1600" dirty="0" err="1">
                <a:latin typeface="+mj-lt"/>
              </a:rPr>
              <a:t>мікробній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клітині</a:t>
            </a:r>
            <a:r>
              <a:rPr lang="ru-RU" sz="1600" dirty="0">
                <a:latin typeface="+mj-lt"/>
              </a:rPr>
              <a:t>. </a:t>
            </a:r>
          </a:p>
          <a:p>
            <a:pPr algn="just"/>
            <a:r>
              <a:rPr lang="ru-RU" sz="1600" dirty="0" err="1">
                <a:latin typeface="+mj-lt"/>
              </a:rPr>
              <a:t>Під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дією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препаратів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знижуються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агресивні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властивості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бактерій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пригнічується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індукція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екзотоксинів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екзоферментів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підвищується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чутливість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мікроорганізмів</a:t>
            </a:r>
            <a:r>
              <a:rPr lang="ru-RU" sz="1600" dirty="0">
                <a:latin typeface="+mj-lt"/>
              </a:rPr>
              <a:t> до фагоцитозу. </a:t>
            </a:r>
          </a:p>
        </p:txBody>
      </p:sp>
      <p:pic>
        <p:nvPicPr>
          <p:cNvPr id="9220" name="Picture 4" descr="Антибактериальные лекарства - online presentation"/>
          <p:cNvPicPr>
            <a:picLocks noChangeAspect="1" noChangeArrowheads="1"/>
          </p:cNvPicPr>
          <p:nvPr/>
        </p:nvPicPr>
        <p:blipFill>
          <a:blip r:embed="rId2"/>
          <a:srcRect t="11826" r="-2756" b="29042"/>
          <a:stretch>
            <a:fillRect/>
          </a:stretch>
        </p:blipFill>
        <p:spPr bwMode="auto">
          <a:xfrm>
            <a:off x="2214546" y="1857370"/>
            <a:ext cx="6215106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8"/>
            <a:ext cx="87154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>
                <a:latin typeface="+mj-lt"/>
              </a:rPr>
              <a:t>Фармакодинаміка</a:t>
            </a:r>
            <a:r>
              <a:rPr lang="ru-RU" sz="1600" b="1" dirty="0">
                <a:latin typeface="+mj-lt"/>
              </a:rPr>
              <a:t> </a:t>
            </a:r>
          </a:p>
          <a:p>
            <a:pPr algn="just"/>
            <a:r>
              <a:rPr lang="ru-RU" sz="1800" dirty="0" err="1">
                <a:latin typeface="+mj-lt"/>
              </a:rPr>
              <a:t>антибактеріальний</a:t>
            </a:r>
            <a:r>
              <a:rPr lang="ru-RU" sz="1800" dirty="0">
                <a:latin typeface="+mj-lt"/>
              </a:rPr>
              <a:t> (</a:t>
            </a:r>
            <a:r>
              <a:rPr lang="ru-RU" sz="1800" dirty="0" err="1">
                <a:latin typeface="+mj-lt"/>
              </a:rPr>
              <a:t>бактерицидний</a:t>
            </a:r>
            <a:r>
              <a:rPr lang="ru-RU" sz="1800" dirty="0">
                <a:latin typeface="+mj-lt"/>
              </a:rPr>
              <a:t>), </a:t>
            </a:r>
            <a:r>
              <a:rPr lang="ru-RU" sz="1800" dirty="0" err="1">
                <a:latin typeface="+mj-lt"/>
              </a:rPr>
              <a:t>постантибіотичний</a:t>
            </a:r>
            <a:r>
              <a:rPr lang="ru-RU" sz="1800" dirty="0">
                <a:latin typeface="+mj-lt"/>
              </a:rPr>
              <a:t> та </a:t>
            </a:r>
            <a:r>
              <a:rPr lang="ru-RU" sz="1800" dirty="0" err="1">
                <a:latin typeface="+mj-lt"/>
              </a:rPr>
              <a:t>імуномодулювальний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ефекти</a:t>
            </a:r>
            <a:r>
              <a:rPr lang="ru-RU" sz="1800" dirty="0">
                <a:latin typeface="+mj-lt"/>
              </a:rPr>
              <a:t>.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b="1" dirty="0">
                <a:latin typeface="+mj-lt"/>
              </a:rPr>
              <a:t>Спектр </a:t>
            </a:r>
            <a:r>
              <a:rPr lang="ru-RU" sz="1600" b="1" dirty="0" err="1">
                <a:latin typeface="+mj-lt"/>
              </a:rPr>
              <a:t>дії</a:t>
            </a:r>
            <a:r>
              <a:rPr lang="ru-RU" sz="1600" b="1" dirty="0">
                <a:latin typeface="+mj-lt"/>
              </a:rPr>
              <a:t>: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мають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ультраширокий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спектр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дії</a:t>
            </a:r>
            <a:r>
              <a:rPr lang="ru-RU" sz="1600" dirty="0">
                <a:latin typeface="+mj-lt"/>
              </a:rPr>
              <a:t>.</a:t>
            </a:r>
          </a:p>
          <a:p>
            <a:pPr algn="just"/>
            <a:r>
              <a:rPr lang="ru-RU" sz="1600" dirty="0" err="1">
                <a:latin typeface="+mj-lt"/>
              </a:rPr>
              <a:t>Активні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відносно</a:t>
            </a:r>
            <a:r>
              <a:rPr lang="ru-RU" sz="1600" dirty="0">
                <a:latin typeface="+mj-lt"/>
              </a:rPr>
              <a:t>: </a:t>
            </a:r>
          </a:p>
          <a:p>
            <a:pPr algn="just"/>
            <a:r>
              <a:rPr lang="ru-RU" sz="1600" dirty="0">
                <a:latin typeface="+mj-lt"/>
              </a:rPr>
              <a:t>Г+  та Г-, </a:t>
            </a:r>
            <a:r>
              <a:rPr lang="ru-RU" sz="1600" dirty="0" err="1">
                <a:latin typeface="+mj-lt"/>
              </a:rPr>
              <a:t>аеробних</a:t>
            </a:r>
            <a:r>
              <a:rPr lang="ru-RU" sz="1600" dirty="0">
                <a:latin typeface="+mj-lt"/>
              </a:rPr>
              <a:t> та </a:t>
            </a:r>
            <a:r>
              <a:rPr lang="ru-RU" sz="1600" dirty="0" err="1">
                <a:latin typeface="+mj-lt"/>
              </a:rPr>
              <a:t>анаеробних</a:t>
            </a:r>
            <a:r>
              <a:rPr lang="ru-RU" sz="1600" dirty="0">
                <a:latin typeface="+mj-lt"/>
              </a:rPr>
              <a:t> м/о, </a:t>
            </a:r>
            <a:r>
              <a:rPr lang="ru-RU" sz="1600" dirty="0" err="1">
                <a:latin typeface="+mj-lt"/>
              </a:rPr>
              <a:t>хламідій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мікоплазм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легіонел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мікобактерій</a:t>
            </a:r>
            <a:r>
              <a:rPr lang="ru-RU" sz="1600" dirty="0">
                <a:latin typeface="+mj-lt"/>
              </a:rPr>
              <a:t>. </a:t>
            </a:r>
          </a:p>
          <a:p>
            <a:pPr algn="just"/>
            <a:r>
              <a:rPr lang="ru-RU" sz="1600" dirty="0" err="1">
                <a:latin typeface="+mj-lt"/>
              </a:rPr>
              <a:t>Гриби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віруси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трепонеми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більшість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найпростіших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резистентні</a:t>
            </a:r>
            <a:r>
              <a:rPr lang="ru-RU" sz="1600" dirty="0">
                <a:latin typeface="+mj-lt"/>
              </a:rPr>
              <a:t> до </a:t>
            </a:r>
            <a:r>
              <a:rPr lang="ru-RU" sz="1600" dirty="0" err="1">
                <a:latin typeface="+mj-lt"/>
              </a:rPr>
              <a:t>дії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фторхінолонів</a:t>
            </a:r>
            <a:r>
              <a:rPr lang="ru-RU" sz="1600" dirty="0">
                <a:latin typeface="+mj-lt"/>
              </a:rPr>
              <a:t>.</a:t>
            </a:r>
          </a:p>
          <a:p>
            <a:pPr algn="just"/>
            <a:r>
              <a:rPr lang="ru-RU" sz="1600" dirty="0">
                <a:latin typeface="+mn-lt"/>
              </a:rPr>
              <a:t>Г- </a:t>
            </a:r>
            <a:r>
              <a:rPr lang="ru-RU" sz="1600" dirty="0" err="1">
                <a:latin typeface="+mn-lt"/>
              </a:rPr>
              <a:t>палички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цитробактерії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ентеробактерії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кампілобактерії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ешерихії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сальмонели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серації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морганели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шигели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вібріони</a:t>
            </a:r>
            <a:r>
              <a:rPr lang="ru-RU" sz="1600" dirty="0">
                <a:latin typeface="+mn-lt"/>
              </a:rPr>
              <a:t>, протей (в т.ч. </a:t>
            </a:r>
            <a:r>
              <a:rPr lang="ru-RU" sz="1600" dirty="0" err="1">
                <a:latin typeface="+mn-lt"/>
              </a:rPr>
              <a:t>мірабельний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вульгарний</a:t>
            </a:r>
            <a:r>
              <a:rPr lang="ru-RU" sz="1600" dirty="0">
                <a:latin typeface="+mn-lt"/>
              </a:rPr>
              <a:t>), </a:t>
            </a:r>
          </a:p>
          <a:p>
            <a:pPr algn="just"/>
            <a:r>
              <a:rPr lang="ru-RU" sz="1600" dirty="0" err="1">
                <a:latin typeface="+mn-lt"/>
              </a:rPr>
              <a:t>клебсієли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синьогнійна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паличка</a:t>
            </a:r>
            <a:r>
              <a:rPr lang="ru-RU" sz="1600" dirty="0">
                <a:latin typeface="+mn-lt"/>
              </a:rPr>
              <a:t> (особливо </a:t>
            </a:r>
            <a:r>
              <a:rPr lang="ru-RU" sz="1600" dirty="0" err="1">
                <a:latin typeface="+mn-lt"/>
              </a:rPr>
              <a:t>ефективний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ципрофлоксацин</a:t>
            </a:r>
            <a:r>
              <a:rPr lang="ru-RU" sz="1600" dirty="0">
                <a:latin typeface="+mn-lt"/>
              </a:rPr>
              <a:t>), </a:t>
            </a:r>
            <a:r>
              <a:rPr lang="ru-RU" sz="1600" dirty="0" err="1">
                <a:latin typeface="+mn-lt"/>
              </a:rPr>
              <a:t>гемофільна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паличка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інфлюенци</a:t>
            </a:r>
            <a:r>
              <a:rPr lang="ru-RU" sz="1600" dirty="0">
                <a:latin typeface="+mn-lt"/>
              </a:rPr>
              <a:t>; </a:t>
            </a:r>
          </a:p>
          <a:p>
            <a:pPr algn="just"/>
            <a:r>
              <a:rPr lang="ru-RU" sz="1600" dirty="0" err="1">
                <a:latin typeface="+mn-lt"/>
              </a:rPr>
              <a:t>мораксела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катараліс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провіденція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пастерели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легіонели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бруцели</a:t>
            </a:r>
            <a:r>
              <a:rPr lang="ru-RU" sz="1600" dirty="0">
                <a:latin typeface="+mn-lt"/>
              </a:rPr>
              <a:t>, а </a:t>
            </a:r>
            <a:r>
              <a:rPr lang="ru-RU" sz="1600" dirty="0" err="1">
                <a:latin typeface="+mn-lt"/>
              </a:rPr>
              <a:t>також</a:t>
            </a:r>
            <a:r>
              <a:rPr lang="ru-RU" sz="1600" dirty="0">
                <a:latin typeface="+mn-lt"/>
              </a:rPr>
              <a:t> — </a:t>
            </a:r>
            <a:r>
              <a:rPr lang="ru-RU" sz="1600" dirty="0" err="1">
                <a:latin typeface="+mn-lt"/>
              </a:rPr>
              <a:t>усі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види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стафілококів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нейсерії</a:t>
            </a:r>
            <a:r>
              <a:rPr lang="ru-RU" sz="16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16888"/>
          <a:ext cx="8501122" cy="4064003"/>
        </p:xfrm>
        <a:graphic>
          <a:graphicData uri="http://schemas.openxmlformats.org/drawingml/2006/table">
            <a:tbl>
              <a:tblPr/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60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Препарат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b="1" dirty="0"/>
                        <a:t> </a:t>
                      </a:r>
                      <a:endParaRPr lang="ru-RU" sz="1200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dirty="0" err="1"/>
                        <a:t>Збудники</a:t>
                      </a:r>
                      <a:endParaRPr lang="ru-RU" sz="1200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156" marR="45156" marT="22578" marB="22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156" marR="45156" marT="22578" marB="22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156" marR="45156" marT="22578" marB="22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156" marR="45156" marT="22578" marB="22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22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Г+</a:t>
                      </a:r>
                      <a:endParaRPr lang="ru-RU" sz="1200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Г-</a:t>
                      </a:r>
                      <a:endParaRPr lang="ru-RU" sz="1200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/>
                        <a:t>Анаероби</a:t>
                      </a:r>
                      <a:endParaRPr lang="ru-RU" sz="1200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/>
                        <a:t>Штами</a:t>
                      </a:r>
                      <a:r>
                        <a:rPr lang="ru-RU" sz="1200" b="1" dirty="0"/>
                        <a:t> </a:t>
                      </a:r>
                      <a:r>
                        <a:rPr lang="en-US" sz="1200" b="1" i="1" dirty="0"/>
                        <a:t>Pseudomonas</a:t>
                      </a:r>
                      <a:endParaRPr lang="en-US" sz="1200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/>
                        <a:t>Атипові</a:t>
                      </a:r>
                      <a:endParaRPr lang="ru-RU" sz="1200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Офлоксацин</a:t>
                      </a:r>
                      <a:endParaRPr lang="ru-RU" sz="1400" b="1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Ципрофлоксацин</a:t>
                      </a:r>
                      <a:endParaRPr lang="ru-RU" sz="1400" b="1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++*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Левофлоксацин</a:t>
                      </a:r>
                      <a:endParaRPr lang="ru-RU" sz="1400" b="1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Спарфлоксацин</a:t>
                      </a:r>
                      <a:endParaRPr lang="ru-RU" sz="1400" b="1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0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Гатифлоксацин</a:t>
                      </a:r>
                      <a:endParaRPr lang="ru-RU" sz="1400" b="1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Моксифлоксацин</a:t>
                      </a:r>
                      <a:endParaRPr lang="ru-RU" sz="1400" b="1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Тровафлоксацин</a:t>
                      </a:r>
                      <a:endParaRPr lang="ru-RU" sz="1400" b="1" dirty="0"/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+++</a:t>
                      </a:r>
                    </a:p>
                  </a:txBody>
                  <a:tcPr marL="45156" marR="45156" marT="22578" marB="2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00232" y="142858"/>
            <a:ext cx="448071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+mn-lt"/>
              </a:rPr>
              <a:t>Порівняльний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спектр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активності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фторхінолонів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latin typeface="+mj-lt"/>
              </a:rPr>
              <a:t>Препарати</a:t>
            </a:r>
            <a:r>
              <a:rPr lang="ru-RU" sz="1800" b="1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I </a:t>
            </a:r>
            <a:r>
              <a:rPr lang="ru-RU" sz="1800" b="1" dirty="0" err="1">
                <a:latin typeface="+mj-lt"/>
              </a:rPr>
              <a:t>покоління</a:t>
            </a:r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143122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j-lt"/>
              </a:rPr>
              <a:t>Виявляють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активність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відносно</a:t>
            </a:r>
            <a:r>
              <a:rPr lang="ru-RU" sz="1600" dirty="0">
                <a:latin typeface="+mj-lt"/>
              </a:rPr>
              <a:t> широкого спектра Г-  </a:t>
            </a:r>
            <a:r>
              <a:rPr lang="ru-RU" sz="1600" dirty="0" err="1">
                <a:latin typeface="+mj-lt"/>
              </a:rPr>
              <a:t>аеробних</a:t>
            </a:r>
            <a:r>
              <a:rPr lang="ru-RU" sz="1600" dirty="0">
                <a:latin typeface="+mj-lt"/>
              </a:rPr>
              <a:t> м/о, у т.ч. </a:t>
            </a:r>
            <a:r>
              <a:rPr lang="ru-RU" sz="1600" dirty="0" err="1">
                <a:latin typeface="+mj-lt"/>
              </a:rPr>
              <a:t>множинно-резистентних</a:t>
            </a:r>
            <a:r>
              <a:rPr lang="ru-RU" sz="1600" dirty="0">
                <a:latin typeface="+mj-lt"/>
              </a:rPr>
              <a:t>, а </a:t>
            </a:r>
            <a:r>
              <a:rPr lang="ru-RU" sz="1600" dirty="0" err="1">
                <a:latin typeface="+mj-lt"/>
              </a:rPr>
              <a:t>також</a:t>
            </a:r>
            <a:r>
              <a:rPr lang="ru-RU" sz="1600" dirty="0">
                <a:latin typeface="+mj-lt"/>
              </a:rPr>
              <a:t> золотистого </a:t>
            </a:r>
            <a:r>
              <a:rPr lang="ru-RU" sz="1600" dirty="0" err="1">
                <a:latin typeface="+mj-lt"/>
              </a:rPr>
              <a:t>стафілокока</a:t>
            </a:r>
            <a:r>
              <a:rPr lang="ru-RU" sz="1600" dirty="0">
                <a:latin typeface="+mj-lt"/>
              </a:rPr>
              <a:t>; </a:t>
            </a:r>
          </a:p>
          <a:p>
            <a:pPr algn="just"/>
            <a:r>
              <a:rPr lang="ru-RU" sz="1600" dirty="0" err="1">
                <a:latin typeface="+mj-lt"/>
              </a:rPr>
              <a:t>ципрофлоксацин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офлоксацин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ломефлоксацин</a:t>
            </a:r>
            <a:r>
              <a:rPr lang="ru-RU" sz="1600" dirty="0">
                <a:latin typeface="+mj-lt"/>
              </a:rPr>
              <a:t> — </a:t>
            </a:r>
            <a:r>
              <a:rPr lang="ru-RU" sz="1600" dirty="0" err="1">
                <a:latin typeface="+mj-lt"/>
              </a:rPr>
              <a:t>відносно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мікобактерій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туберкульозу</a:t>
            </a:r>
            <a:r>
              <a:rPr lang="ru-RU" sz="1600" dirty="0">
                <a:latin typeface="+mj-lt"/>
              </a:rPr>
              <a:t> та </a:t>
            </a:r>
            <a:r>
              <a:rPr lang="ru-RU" sz="1600" dirty="0" err="1">
                <a:latin typeface="+mj-lt"/>
              </a:rPr>
              <a:t>лепри</a:t>
            </a:r>
            <a:r>
              <a:rPr lang="ru-RU" sz="1600" dirty="0">
                <a:latin typeface="+mj-lt"/>
              </a:rPr>
              <a:t>. 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 err="1">
                <a:latin typeface="+mj-lt"/>
              </a:rPr>
              <a:t>Недоліком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є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їх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низька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активність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відносно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пневмококів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хламідій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мікоплазм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анаеробів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714362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Норфлоксацин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Офлоксацин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Ципрофлоксацин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Пефлоксацин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Ломефлоксацин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6"/>
            <a:ext cx="2206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Норфлоксацин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2882" name="Picture 2" descr="Норфлоксацин-Здоров'я таблетки, в/плів. обол. по 400 мг №10"/>
          <p:cNvPicPr>
            <a:picLocks noChangeAspect="1" noChangeArrowheads="1"/>
          </p:cNvPicPr>
          <p:nvPr/>
        </p:nvPicPr>
        <p:blipFill>
          <a:blip r:embed="rId2"/>
          <a:srcRect l="16250" t="15000" r="18749" b="14999"/>
          <a:stretch>
            <a:fillRect/>
          </a:stretch>
        </p:blipFill>
        <p:spPr bwMode="auto">
          <a:xfrm>
            <a:off x="714348" y="1142990"/>
            <a:ext cx="2255400" cy="1214446"/>
          </a:xfrm>
          <a:prstGeom prst="rect">
            <a:avLst/>
          </a:prstGeom>
          <a:noFill/>
        </p:spPr>
      </p:pic>
      <p:pic>
        <p:nvPicPr>
          <p:cNvPr id="122884" name="Picture 4" descr="Норфлоксацин краплі оч./вуш. 3 мг/мл по 5 мл у флак."/>
          <p:cNvPicPr>
            <a:picLocks noChangeAspect="1" noChangeArrowheads="1"/>
          </p:cNvPicPr>
          <p:nvPr/>
        </p:nvPicPr>
        <p:blipFill>
          <a:blip r:embed="rId3"/>
          <a:srcRect l="11250" t="24375" r="15624" b="19374"/>
          <a:stretch>
            <a:fillRect/>
          </a:stretch>
        </p:blipFill>
        <p:spPr bwMode="auto">
          <a:xfrm>
            <a:off x="6786578" y="785800"/>
            <a:ext cx="1764519" cy="1357322"/>
          </a:xfrm>
          <a:prstGeom prst="rect">
            <a:avLst/>
          </a:prstGeom>
          <a:noFill/>
        </p:spPr>
      </p:pic>
      <p:pic>
        <p:nvPicPr>
          <p:cNvPr id="122886" name="Picture 6" descr="Нормакс краплі оч./вуш. 0.3 % по 5 мл у флак.-крап."/>
          <p:cNvPicPr>
            <a:picLocks noChangeAspect="1" noChangeArrowheads="1"/>
          </p:cNvPicPr>
          <p:nvPr/>
        </p:nvPicPr>
        <p:blipFill>
          <a:blip r:embed="rId4"/>
          <a:srcRect l="18750" t="7501" r="15624" b="2499"/>
          <a:stretch>
            <a:fillRect/>
          </a:stretch>
        </p:blipFill>
        <p:spPr bwMode="auto">
          <a:xfrm>
            <a:off x="5357818" y="857238"/>
            <a:ext cx="1302249" cy="17859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2786064"/>
            <a:ext cx="4000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+mn-lt"/>
              </a:rPr>
              <a:t>Поверхневі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інфекції</a:t>
            </a:r>
            <a:r>
              <a:rPr lang="ru-RU" dirty="0">
                <a:latin typeface="+mn-lt"/>
              </a:rPr>
              <a:t> ока (</a:t>
            </a:r>
            <a:r>
              <a:rPr lang="ru-RU" dirty="0" err="1">
                <a:latin typeface="+mn-lt"/>
              </a:rPr>
              <a:t>бактеріальні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кон’юнктивіти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кератити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блефарити</a:t>
            </a:r>
            <a:r>
              <a:rPr lang="ru-RU" dirty="0">
                <a:latin typeface="+mn-lt"/>
              </a:rPr>
              <a:t>), </a:t>
            </a:r>
            <a:r>
              <a:rPr lang="ru-RU" dirty="0" err="1">
                <a:latin typeface="+mn-lt"/>
              </a:rPr>
              <a:t>інфекції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зовнішнього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середнього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вуха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зовнішній</a:t>
            </a:r>
            <a:r>
              <a:rPr lang="ru-RU" dirty="0">
                <a:latin typeface="+mn-lt"/>
              </a:rPr>
              <a:t> отит, </a:t>
            </a:r>
            <a:r>
              <a:rPr lang="ru-RU" dirty="0" err="1">
                <a:latin typeface="+mn-lt"/>
              </a:rPr>
              <a:t>хронічні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гнійні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середні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отити</a:t>
            </a:r>
            <a:r>
              <a:rPr lang="ru-RU" dirty="0">
                <a:latin typeface="+mn-lt"/>
              </a:rPr>
              <a:t>).</a:t>
            </a:r>
          </a:p>
          <a:p>
            <a:pPr algn="just"/>
            <a:r>
              <a:rPr lang="ru-RU" sz="1200" dirty="0" err="1">
                <a:latin typeface="+mn-lt"/>
              </a:rPr>
              <a:t>Можливий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розвиток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світлобоязні</a:t>
            </a:r>
            <a:r>
              <a:rPr lang="ru-RU" sz="1200" dirty="0">
                <a:latin typeface="+mn-lt"/>
              </a:rPr>
              <a:t>; </a:t>
            </a:r>
            <a:r>
              <a:rPr lang="ru-RU" sz="1200" dirty="0" err="1">
                <a:latin typeface="+mn-lt"/>
              </a:rPr>
              <a:t>слід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носити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світлозахисні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окуляри</a:t>
            </a:r>
            <a:r>
              <a:rPr lang="ru-RU" sz="1200" dirty="0">
                <a:latin typeface="+mn-lt"/>
              </a:rPr>
              <a:t> та </a:t>
            </a:r>
            <a:r>
              <a:rPr lang="ru-RU" sz="1200" dirty="0" err="1">
                <a:latin typeface="+mn-lt"/>
              </a:rPr>
              <a:t>уникати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тривалої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дії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яскравого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світла</a:t>
            </a:r>
            <a:r>
              <a:rPr lang="ru-RU" sz="1200" dirty="0"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428874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err="1">
                <a:latin typeface="+mn-lt"/>
              </a:rPr>
              <a:t>Неускладнений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гострий</a:t>
            </a:r>
            <a:r>
              <a:rPr lang="ru-RU" sz="1200" dirty="0">
                <a:latin typeface="+mn-lt"/>
              </a:rPr>
              <a:t> цистит — </a:t>
            </a:r>
            <a:r>
              <a:rPr lang="ru-RU" sz="1200" dirty="0" err="1">
                <a:latin typeface="+mn-lt"/>
              </a:rPr>
              <a:t>тільки</a:t>
            </a:r>
            <a:r>
              <a:rPr lang="ru-RU" sz="1200" dirty="0">
                <a:latin typeface="+mn-lt"/>
              </a:rPr>
              <a:t> у </a:t>
            </a:r>
            <a:r>
              <a:rPr lang="ru-RU" sz="1200" dirty="0" err="1">
                <a:latin typeface="+mn-lt"/>
              </a:rPr>
              <a:t>разі</a:t>
            </a:r>
            <a:r>
              <a:rPr lang="ru-RU" sz="1200" dirty="0">
                <a:latin typeface="+mn-lt"/>
              </a:rPr>
              <a:t>, </a:t>
            </a:r>
            <a:r>
              <a:rPr lang="ru-RU" sz="1200" dirty="0" err="1">
                <a:latin typeface="+mn-lt"/>
              </a:rPr>
              <a:t>якщо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визнано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неефективним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або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недоцільним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застосування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інших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антибактеріальних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засобів</a:t>
            </a:r>
            <a:r>
              <a:rPr lang="ru-RU" sz="1200" dirty="0">
                <a:latin typeface="+mn-lt"/>
              </a:rPr>
              <a:t>, </a:t>
            </a:r>
            <a:r>
              <a:rPr lang="ru-RU" sz="1200" dirty="0" err="1">
                <a:latin typeface="+mn-lt"/>
              </a:rPr>
              <a:t>які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зазвичай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призначають</a:t>
            </a:r>
            <a:r>
              <a:rPr lang="ru-RU" sz="1200" dirty="0">
                <a:latin typeface="+mn-lt"/>
              </a:rPr>
              <a:t> для </a:t>
            </a:r>
            <a:r>
              <a:rPr lang="ru-RU" sz="1200" dirty="0" err="1">
                <a:latin typeface="+mn-lt"/>
              </a:rPr>
              <a:t>лікування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цієї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інфекції</a:t>
            </a:r>
            <a:r>
              <a:rPr lang="ru-RU" sz="1200" dirty="0">
                <a:latin typeface="+mn-lt"/>
              </a:rPr>
              <a:t>.</a:t>
            </a:r>
          </a:p>
          <a:p>
            <a:pPr algn="just"/>
            <a:r>
              <a:rPr lang="ru-RU" sz="1200" dirty="0">
                <a:latin typeface="+mn-lt"/>
              </a:rPr>
              <a:t>Уретрит, </a:t>
            </a:r>
            <a:r>
              <a:rPr lang="ru-RU" sz="1200" dirty="0" err="1">
                <a:latin typeface="+mn-lt"/>
              </a:rPr>
              <a:t>зокрема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спричинений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чутливими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штамами</a:t>
            </a:r>
            <a:r>
              <a:rPr lang="ru-RU" sz="1200" dirty="0">
                <a:latin typeface="+mn-lt"/>
              </a:rPr>
              <a:t> </a:t>
            </a:r>
            <a:r>
              <a:rPr lang="en-US" sz="1200" i="1" dirty="0" err="1">
                <a:latin typeface="+mn-lt"/>
              </a:rPr>
              <a:t>Neisseria</a:t>
            </a:r>
            <a:r>
              <a:rPr lang="en-US" sz="1200" i="1" dirty="0">
                <a:latin typeface="+mn-lt"/>
              </a:rPr>
              <a:t> </a:t>
            </a:r>
            <a:r>
              <a:rPr lang="en-US" sz="1200" i="1" dirty="0" err="1">
                <a:latin typeface="+mn-lt"/>
              </a:rPr>
              <a:t>gonorrhoeae</a:t>
            </a:r>
            <a:r>
              <a:rPr lang="en-US" sz="1200" dirty="0">
                <a:latin typeface="+mn-lt"/>
              </a:rPr>
              <a:t>.</a:t>
            </a:r>
          </a:p>
          <a:p>
            <a:pPr algn="just"/>
            <a:r>
              <a:rPr lang="ru-RU" sz="1200" dirty="0" err="1">
                <a:latin typeface="+mn-lt"/>
              </a:rPr>
              <a:t>Ускладнені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інфекції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сечового</a:t>
            </a:r>
            <a:r>
              <a:rPr lang="ru-RU" sz="1200" dirty="0">
                <a:latin typeface="+mn-lt"/>
              </a:rPr>
              <a:t> тракту (</a:t>
            </a:r>
            <a:r>
              <a:rPr lang="ru-RU" sz="1200" dirty="0" err="1">
                <a:latin typeface="+mn-lt"/>
              </a:rPr>
              <a:t>крім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ускладненого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пієлонефриту</a:t>
            </a:r>
            <a:r>
              <a:rPr lang="ru-RU" sz="1200" dirty="0">
                <a:latin typeface="+mn-lt"/>
              </a:rPr>
              <a:t>).</a:t>
            </a:r>
          </a:p>
          <a:p>
            <a:pPr algn="just"/>
            <a:r>
              <a:rPr lang="ru-RU" sz="1200" dirty="0" err="1">
                <a:latin typeface="+mn-lt"/>
              </a:rPr>
              <a:t>Ускладнений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гострий</a:t>
            </a:r>
            <a:r>
              <a:rPr lang="ru-RU" sz="1200" dirty="0">
                <a:latin typeface="+mn-lt"/>
              </a:rPr>
              <a:t> цистит.</a:t>
            </a:r>
          </a:p>
          <a:p>
            <a:pPr algn="just"/>
            <a:r>
              <a:rPr lang="ru-RU" sz="1200" dirty="0" err="1">
                <a:latin typeface="+mn-lt"/>
              </a:rPr>
              <a:t>Неускладнений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гострий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пієлонефрит</a:t>
            </a:r>
            <a:r>
              <a:rPr lang="ru-RU" sz="1200" dirty="0">
                <a:latin typeface="+mn-lt"/>
              </a:rPr>
              <a:t>.</a:t>
            </a:r>
          </a:p>
          <a:p>
            <a:pPr algn="just"/>
            <a:r>
              <a:rPr lang="ru-RU" sz="1200" dirty="0" err="1">
                <a:latin typeface="+mn-lt"/>
              </a:rPr>
              <a:t>Профілактика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бактеріальних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інфекцій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пацієнтів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із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нейтропенією</a:t>
            </a:r>
            <a:r>
              <a:rPr lang="ru-RU" sz="12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14296"/>
            <a:ext cx="2260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err="1">
                <a:solidFill>
                  <a:srgbClr val="002060"/>
                </a:solidFill>
                <a:latin typeface="+mj-lt"/>
              </a:rPr>
              <a:t>Офлоксацин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1858" name="Picture 2" descr="Офлоксацин-Дарниця таблетки по 200 мг №10"/>
          <p:cNvPicPr>
            <a:picLocks noChangeAspect="1" noChangeArrowheads="1"/>
          </p:cNvPicPr>
          <p:nvPr/>
        </p:nvPicPr>
        <p:blipFill>
          <a:blip r:embed="rId2"/>
          <a:srcRect t="24375" r="624" b="30625"/>
          <a:stretch>
            <a:fillRect/>
          </a:stretch>
        </p:blipFill>
        <p:spPr bwMode="auto">
          <a:xfrm>
            <a:off x="142844" y="3643320"/>
            <a:ext cx="2143140" cy="970479"/>
          </a:xfrm>
          <a:prstGeom prst="rect">
            <a:avLst/>
          </a:prstGeom>
          <a:noFill/>
        </p:spPr>
      </p:pic>
      <p:pic>
        <p:nvPicPr>
          <p:cNvPr id="121860" name="Picture 4" descr="Офлоксацин таблетки по 0.2 г №10"/>
          <p:cNvPicPr>
            <a:picLocks noChangeAspect="1" noChangeArrowheads="1"/>
          </p:cNvPicPr>
          <p:nvPr/>
        </p:nvPicPr>
        <p:blipFill>
          <a:blip r:embed="rId3"/>
          <a:srcRect t="26250" r="624" b="25000"/>
          <a:stretch>
            <a:fillRect/>
          </a:stretch>
        </p:blipFill>
        <p:spPr bwMode="auto">
          <a:xfrm>
            <a:off x="2357422" y="3714758"/>
            <a:ext cx="1893107" cy="928694"/>
          </a:xfrm>
          <a:prstGeom prst="rect">
            <a:avLst/>
          </a:prstGeom>
          <a:noFill/>
        </p:spPr>
      </p:pic>
      <p:pic>
        <p:nvPicPr>
          <p:cNvPr id="121862" name="Picture 6" descr="Офлоксацин розчин д/інф. 2 мг/мл по 100 мл у пляш."/>
          <p:cNvPicPr>
            <a:picLocks noChangeAspect="1" noChangeArrowheads="1"/>
          </p:cNvPicPr>
          <p:nvPr/>
        </p:nvPicPr>
        <p:blipFill>
          <a:blip r:embed="rId4"/>
          <a:srcRect l="17618" t="22000" r="16946" b="17999"/>
          <a:stretch>
            <a:fillRect/>
          </a:stretch>
        </p:blipFill>
        <p:spPr bwMode="auto">
          <a:xfrm>
            <a:off x="7500958" y="3214692"/>
            <a:ext cx="1300172" cy="1500198"/>
          </a:xfrm>
          <a:prstGeom prst="rect">
            <a:avLst/>
          </a:prstGeom>
          <a:noFill/>
        </p:spPr>
      </p:pic>
      <p:pic>
        <p:nvPicPr>
          <p:cNvPr id="121864" name="Picture 8" descr="Офлоксацин розчин д/інф. 200 мг/100 мл по 100 мл у конт."/>
          <p:cNvPicPr>
            <a:picLocks noChangeAspect="1" noChangeArrowheads="1"/>
          </p:cNvPicPr>
          <p:nvPr/>
        </p:nvPicPr>
        <p:blipFill>
          <a:blip r:embed="rId5"/>
          <a:srcRect l="31875" t="11250" r="36250" b="9999"/>
          <a:stretch>
            <a:fillRect/>
          </a:stretch>
        </p:blipFill>
        <p:spPr bwMode="auto">
          <a:xfrm>
            <a:off x="6643702" y="2643188"/>
            <a:ext cx="838546" cy="2071702"/>
          </a:xfrm>
          <a:prstGeom prst="rect">
            <a:avLst/>
          </a:prstGeom>
          <a:noFill/>
        </p:spPr>
      </p:pic>
      <p:pic>
        <p:nvPicPr>
          <p:cNvPr id="121866" name="Picture 10" descr="Офлоксин 200 таблетки, в/о по 200 мг №10"/>
          <p:cNvPicPr>
            <a:picLocks noChangeAspect="1" noChangeArrowheads="1"/>
          </p:cNvPicPr>
          <p:nvPr/>
        </p:nvPicPr>
        <p:blipFill>
          <a:blip r:embed="rId6"/>
          <a:srcRect t="28125" r="624" b="28750"/>
          <a:stretch>
            <a:fillRect/>
          </a:stretch>
        </p:blipFill>
        <p:spPr bwMode="auto">
          <a:xfrm>
            <a:off x="4357686" y="3714758"/>
            <a:ext cx="2304652" cy="10001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785800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j-lt"/>
              </a:rPr>
              <a:t>Після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застосування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внутрішньо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офлоксацин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швидко</a:t>
            </a:r>
            <a:r>
              <a:rPr lang="ru-RU" sz="1600" dirty="0">
                <a:latin typeface="+mj-lt"/>
              </a:rPr>
              <a:t> та </a:t>
            </a:r>
            <a:r>
              <a:rPr lang="ru-RU" sz="1600" dirty="0" err="1">
                <a:latin typeface="+mj-lt"/>
              </a:rPr>
              <a:t>повністю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абсорбується</a:t>
            </a:r>
            <a:r>
              <a:rPr lang="ru-RU" sz="1600" dirty="0">
                <a:latin typeface="+mj-lt"/>
              </a:rPr>
              <a:t> у травному </a:t>
            </a:r>
            <a:r>
              <a:rPr lang="ru-RU" sz="1600" dirty="0" err="1">
                <a:latin typeface="+mj-lt"/>
              </a:rPr>
              <a:t>тракті</a:t>
            </a:r>
            <a:r>
              <a:rPr lang="ru-RU" sz="1600" dirty="0">
                <a:latin typeface="+mj-lt"/>
              </a:rPr>
              <a:t>. </a:t>
            </a:r>
          </a:p>
          <a:p>
            <a:pPr algn="just"/>
            <a:r>
              <a:rPr lang="ru-RU" sz="1600" dirty="0" err="1">
                <a:latin typeface="+mj-lt"/>
              </a:rPr>
              <a:t>Біодоступність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досягає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майже</a:t>
            </a:r>
            <a:r>
              <a:rPr lang="ru-RU" sz="1600" dirty="0">
                <a:latin typeface="+mj-lt"/>
              </a:rPr>
              <a:t> 100 %.</a:t>
            </a:r>
          </a:p>
          <a:p>
            <a:pPr algn="just"/>
            <a:r>
              <a:rPr lang="ru-RU" sz="1600" dirty="0">
                <a:latin typeface="+mj-lt"/>
              </a:rPr>
              <a:t>У </a:t>
            </a:r>
            <a:r>
              <a:rPr lang="ru-RU" sz="1600" dirty="0" err="1">
                <a:latin typeface="+mj-lt"/>
              </a:rPr>
              <a:t>більшості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випадків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нечутливі</a:t>
            </a:r>
            <a:r>
              <a:rPr lang="ru-RU" sz="1600" dirty="0">
                <a:latin typeface="+mj-lt"/>
              </a:rPr>
              <a:t> до </a:t>
            </a:r>
            <a:r>
              <a:rPr lang="ru-RU" sz="1600" dirty="0" err="1">
                <a:latin typeface="+mj-lt"/>
              </a:rPr>
              <a:t>нього</a:t>
            </a:r>
            <a:r>
              <a:rPr lang="ru-RU" sz="1600" dirty="0">
                <a:latin typeface="+mj-lt"/>
              </a:rPr>
              <a:t>: </a:t>
            </a:r>
            <a:r>
              <a:rPr lang="en-US" sz="1600" i="1" dirty="0" err="1">
                <a:latin typeface="+mj-lt"/>
              </a:rPr>
              <a:t>Ureaplasma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i="1" dirty="0" err="1">
                <a:latin typeface="+mj-lt"/>
              </a:rPr>
              <a:t>urealyticum</a:t>
            </a:r>
            <a:r>
              <a:rPr lang="en-US" sz="1600" i="1" dirty="0">
                <a:latin typeface="+mj-lt"/>
              </a:rPr>
              <a:t>, </a:t>
            </a:r>
            <a:r>
              <a:rPr lang="en-US" sz="1600" i="1" dirty="0" err="1">
                <a:latin typeface="+mj-lt"/>
              </a:rPr>
              <a:t>Nocardia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i="1" dirty="0" err="1">
                <a:latin typeface="+mj-lt"/>
              </a:rPr>
              <a:t>asteroides</a:t>
            </a:r>
            <a:r>
              <a:rPr lang="en-US" sz="1600" i="1" dirty="0">
                <a:latin typeface="+mj-lt"/>
              </a:rPr>
              <a:t>,</a:t>
            </a:r>
            <a:r>
              <a:rPr lang="en-US" sz="1600" dirty="0">
                <a:latin typeface="+mj-lt"/>
              </a:rPr>
              <a:t> </a:t>
            </a:r>
            <a:r>
              <a:rPr lang="ru-RU" sz="1600" dirty="0" err="1">
                <a:latin typeface="+mj-lt"/>
              </a:rPr>
              <a:t>анаеробні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бактерії</a:t>
            </a:r>
            <a:r>
              <a:rPr lang="ru-RU" sz="1600" dirty="0">
                <a:latin typeface="+mj-lt"/>
              </a:rPr>
              <a:t> (</a:t>
            </a:r>
            <a:r>
              <a:rPr lang="ru-RU" sz="1600" dirty="0" err="1">
                <a:latin typeface="+mj-lt"/>
              </a:rPr>
              <a:t>н-д</a:t>
            </a:r>
            <a:r>
              <a:rPr lang="ru-RU" sz="1600" dirty="0">
                <a:latin typeface="+mj-lt"/>
              </a:rPr>
              <a:t> </a:t>
            </a:r>
            <a:r>
              <a:rPr lang="en-US" sz="1600" i="1" dirty="0" err="1">
                <a:latin typeface="+mj-lt"/>
              </a:rPr>
              <a:t>Bacteroides</a:t>
            </a:r>
            <a:r>
              <a:rPr lang="en-US" sz="1600" i="1" dirty="0">
                <a:latin typeface="+mj-lt"/>
              </a:rPr>
              <a:t> spp.,</a:t>
            </a:r>
            <a:r>
              <a:rPr lang="en-US" sz="1600" dirty="0">
                <a:latin typeface="+mj-lt"/>
              </a:rPr>
              <a:t> </a:t>
            </a:r>
            <a:r>
              <a:rPr lang="ru-RU" sz="1600" dirty="0" err="1">
                <a:latin typeface="+mj-lt"/>
              </a:rPr>
              <a:t>пептококи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пептострептококи</a:t>
            </a:r>
            <a:r>
              <a:rPr lang="ru-RU" sz="1600" dirty="0">
                <a:latin typeface="+mj-lt"/>
              </a:rPr>
              <a:t>, </a:t>
            </a:r>
            <a:r>
              <a:rPr lang="en-US" sz="1600" i="1" dirty="0" err="1">
                <a:latin typeface="+mj-lt"/>
              </a:rPr>
              <a:t>Eubacterium</a:t>
            </a:r>
            <a:r>
              <a:rPr lang="en-US" sz="1600" i="1" dirty="0">
                <a:latin typeface="+mj-lt"/>
              </a:rPr>
              <a:t> spp., </a:t>
            </a:r>
            <a:r>
              <a:rPr lang="en-US" sz="1600" i="1" dirty="0" err="1">
                <a:latin typeface="+mj-lt"/>
              </a:rPr>
              <a:t>Fusobacterium</a:t>
            </a:r>
            <a:r>
              <a:rPr lang="en-US" sz="1600" i="1" dirty="0">
                <a:latin typeface="+mj-lt"/>
              </a:rPr>
              <a:t> spp., Clostridium </a:t>
            </a:r>
            <a:r>
              <a:rPr lang="en-US" sz="1600" i="1" dirty="0" err="1">
                <a:latin typeface="+mj-lt"/>
              </a:rPr>
              <a:t>difficile</a:t>
            </a:r>
            <a:r>
              <a:rPr lang="en-US" sz="1600" i="1" dirty="0">
                <a:latin typeface="+mj-lt"/>
              </a:rPr>
              <a:t>).</a:t>
            </a:r>
            <a:endParaRPr lang="en-US" sz="1600" dirty="0">
              <a:latin typeface="+mj-lt"/>
            </a:endParaRPr>
          </a:p>
          <a:p>
            <a:pPr algn="just"/>
            <a:r>
              <a:rPr lang="ru-RU" sz="1600" dirty="0" err="1">
                <a:latin typeface="+mj-lt"/>
              </a:rPr>
              <a:t>Неефективний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проти</a:t>
            </a:r>
            <a:r>
              <a:rPr lang="ru-RU" sz="1600" dirty="0">
                <a:latin typeface="+mj-lt"/>
              </a:rPr>
              <a:t> </a:t>
            </a:r>
            <a:r>
              <a:rPr lang="en-US" sz="1600" i="1" dirty="0" err="1">
                <a:latin typeface="+mj-lt"/>
              </a:rPr>
              <a:t>Treponema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i="1" dirty="0" err="1">
                <a:latin typeface="+mj-lt"/>
              </a:rPr>
              <a:t>pallidum</a:t>
            </a:r>
            <a:r>
              <a:rPr lang="en-US" sz="1600" i="1" dirty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14296"/>
            <a:ext cx="2531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Ципрофлоксацин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0834" name="Picture 2" descr="Ципрофлоксацин таблетки, в/о по 500 мг №10"/>
          <p:cNvPicPr>
            <a:picLocks noChangeAspect="1" noChangeArrowheads="1"/>
          </p:cNvPicPr>
          <p:nvPr/>
        </p:nvPicPr>
        <p:blipFill>
          <a:blip r:embed="rId2"/>
          <a:srcRect t="30000" r="2499" b="28750"/>
          <a:stretch>
            <a:fillRect/>
          </a:stretch>
        </p:blipFill>
        <p:spPr bwMode="auto">
          <a:xfrm>
            <a:off x="214282" y="3929072"/>
            <a:ext cx="1857388" cy="785818"/>
          </a:xfrm>
          <a:prstGeom prst="rect">
            <a:avLst/>
          </a:prstGeom>
          <a:noFill/>
        </p:spPr>
      </p:pic>
      <p:pic>
        <p:nvPicPr>
          <p:cNvPr id="120836" name="Picture 4" descr="Ципрофлоксацин євро таблетки, в/плів. обол. по 500 мг №10 (10х1)"/>
          <p:cNvPicPr>
            <a:picLocks noChangeAspect="1" noChangeArrowheads="1"/>
          </p:cNvPicPr>
          <p:nvPr/>
        </p:nvPicPr>
        <p:blipFill>
          <a:blip r:embed="rId3"/>
          <a:srcRect t="15000" r="2499" b="23124"/>
          <a:stretch>
            <a:fillRect/>
          </a:stretch>
        </p:blipFill>
        <p:spPr bwMode="auto">
          <a:xfrm>
            <a:off x="2143108" y="3714758"/>
            <a:ext cx="1643074" cy="1042720"/>
          </a:xfrm>
          <a:prstGeom prst="rect">
            <a:avLst/>
          </a:prstGeom>
          <a:noFill/>
        </p:spPr>
      </p:pic>
      <p:pic>
        <p:nvPicPr>
          <p:cNvPr id="120838" name="Picture 6" descr="Ципрофлоксацин-Астрафарм таблетки, в/плів. обол. по 500 мг №10 (10х1)"/>
          <p:cNvPicPr>
            <a:picLocks noChangeAspect="1" noChangeArrowheads="1"/>
          </p:cNvPicPr>
          <p:nvPr/>
        </p:nvPicPr>
        <p:blipFill>
          <a:blip r:embed="rId4"/>
          <a:srcRect l="13125" t="24375" r="6249" b="25000"/>
          <a:stretch>
            <a:fillRect/>
          </a:stretch>
        </p:blipFill>
        <p:spPr bwMode="auto">
          <a:xfrm>
            <a:off x="214282" y="2857502"/>
            <a:ext cx="1592803" cy="1000132"/>
          </a:xfrm>
          <a:prstGeom prst="rect">
            <a:avLst/>
          </a:prstGeom>
          <a:noFill/>
        </p:spPr>
      </p:pic>
      <p:pic>
        <p:nvPicPr>
          <p:cNvPr id="120840" name="Picture 8" descr="Ципрофлоксацин-Новофарм розчин д/інф. 2 мг/мл по 100 мл у пляш."/>
          <p:cNvPicPr>
            <a:picLocks noChangeAspect="1" noChangeArrowheads="1"/>
          </p:cNvPicPr>
          <p:nvPr/>
        </p:nvPicPr>
        <p:blipFill>
          <a:blip r:embed="rId5"/>
          <a:srcRect l="26250" r="26874"/>
          <a:stretch>
            <a:fillRect/>
          </a:stretch>
        </p:blipFill>
        <p:spPr bwMode="auto">
          <a:xfrm>
            <a:off x="8072462" y="2886074"/>
            <a:ext cx="868413" cy="1852602"/>
          </a:xfrm>
          <a:prstGeom prst="rect">
            <a:avLst/>
          </a:prstGeom>
          <a:noFill/>
        </p:spPr>
      </p:pic>
      <p:pic>
        <p:nvPicPr>
          <p:cNvPr id="120842" name="Picture 10" descr="Ципрофлоксацин розчин д/інф. 200 мг/100 мл по 100 мл у конт."/>
          <p:cNvPicPr>
            <a:picLocks noChangeAspect="1" noChangeArrowheads="1"/>
          </p:cNvPicPr>
          <p:nvPr/>
        </p:nvPicPr>
        <p:blipFill>
          <a:blip r:embed="rId6"/>
          <a:srcRect l="33750" t="9375" r="34375" b="6250"/>
          <a:stretch>
            <a:fillRect/>
          </a:stretch>
        </p:blipFill>
        <p:spPr bwMode="auto">
          <a:xfrm>
            <a:off x="7286644" y="2928940"/>
            <a:ext cx="674692" cy="1785950"/>
          </a:xfrm>
          <a:prstGeom prst="rect">
            <a:avLst/>
          </a:prstGeom>
          <a:noFill/>
        </p:spPr>
      </p:pic>
      <p:pic>
        <p:nvPicPr>
          <p:cNvPr id="120844" name="Picture 12" descr="Ципрофлоксацин таблетки, в/о по 250 мг №10"/>
          <p:cNvPicPr>
            <a:picLocks noChangeAspect="1" noChangeArrowheads="1"/>
          </p:cNvPicPr>
          <p:nvPr/>
        </p:nvPicPr>
        <p:blipFill>
          <a:blip r:embed="rId7"/>
          <a:srcRect l="11250" t="22500" r="13749" b="21249"/>
          <a:stretch>
            <a:fillRect/>
          </a:stretch>
        </p:blipFill>
        <p:spPr bwMode="auto">
          <a:xfrm>
            <a:off x="3786182" y="3643320"/>
            <a:ext cx="1524011" cy="11430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642924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j-lt"/>
              </a:rPr>
              <a:t>ефективний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щодо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бактерій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які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продукують</a:t>
            </a:r>
            <a:r>
              <a:rPr lang="ru-RU" sz="1600" dirty="0">
                <a:latin typeface="+mj-lt"/>
              </a:rPr>
              <a:t> </a:t>
            </a:r>
            <a:r>
              <a:rPr lang="el-GR" sz="1600" dirty="0">
                <a:latin typeface="+mj-lt"/>
              </a:rPr>
              <a:t>β-</a:t>
            </a:r>
            <a:r>
              <a:rPr lang="ru-RU" sz="1600" dirty="0" err="1">
                <a:latin typeface="+mj-lt"/>
              </a:rPr>
              <a:t>лактамази</a:t>
            </a:r>
            <a:r>
              <a:rPr lang="ru-RU" sz="1600" dirty="0">
                <a:latin typeface="+mj-lt"/>
              </a:rPr>
              <a:t>. </a:t>
            </a:r>
          </a:p>
          <a:p>
            <a:pPr algn="just"/>
            <a:r>
              <a:rPr lang="ru-RU" sz="1600" dirty="0" err="1">
                <a:latin typeface="+mj-lt"/>
              </a:rPr>
              <a:t>Ципрофлоксацин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активний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щодо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збудників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резистентних</a:t>
            </a:r>
            <a:r>
              <a:rPr lang="ru-RU" sz="1600" dirty="0">
                <a:latin typeface="+mj-lt"/>
              </a:rPr>
              <a:t> практично до </a:t>
            </a:r>
            <a:r>
              <a:rPr lang="ru-RU" sz="1600" dirty="0" err="1">
                <a:latin typeface="+mj-lt"/>
              </a:rPr>
              <a:t>всіх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антибіотиків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сульфаніламідних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нітрофуранових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препаратів</a:t>
            </a:r>
            <a:r>
              <a:rPr lang="ru-RU" sz="1600" dirty="0">
                <a:latin typeface="+mj-lt"/>
              </a:rPr>
              <a:t>. </a:t>
            </a:r>
          </a:p>
          <a:p>
            <a:pPr algn="just"/>
            <a:r>
              <a:rPr lang="ru-RU" sz="1600" dirty="0" err="1">
                <a:latin typeface="+mj-lt"/>
              </a:rPr>
              <a:t>Найчастіше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резистентні</a:t>
            </a:r>
            <a:r>
              <a:rPr lang="ru-RU" sz="1600" dirty="0">
                <a:latin typeface="+mj-lt"/>
              </a:rPr>
              <a:t>: </a:t>
            </a:r>
            <a:r>
              <a:rPr lang="en-US" sz="1600" i="1" dirty="0">
                <a:latin typeface="+mj-lt"/>
              </a:rPr>
              <a:t>Streptococcus </a:t>
            </a:r>
            <a:r>
              <a:rPr lang="en-US" sz="1600" i="1" dirty="0" err="1">
                <a:latin typeface="+mj-lt"/>
              </a:rPr>
              <a:t>faecium</a:t>
            </a:r>
            <a:r>
              <a:rPr lang="en-US" sz="1600" i="1" dirty="0">
                <a:latin typeface="+mj-lt"/>
              </a:rPr>
              <a:t>, </a:t>
            </a:r>
            <a:r>
              <a:rPr lang="en-US" sz="1600" i="1" dirty="0" err="1">
                <a:latin typeface="+mj-lt"/>
              </a:rPr>
              <a:t>Ureaplasma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i="1" dirty="0" err="1">
                <a:latin typeface="+mj-lt"/>
              </a:rPr>
              <a:t>uralyticum</a:t>
            </a:r>
            <a:r>
              <a:rPr lang="en-US" sz="1600" i="1" dirty="0">
                <a:latin typeface="+mj-lt"/>
              </a:rPr>
              <a:t>, </a:t>
            </a:r>
            <a:r>
              <a:rPr lang="en-US" sz="1600" i="1" dirty="0" err="1">
                <a:latin typeface="+mj-lt"/>
              </a:rPr>
              <a:t>Nocardia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i="1" dirty="0" err="1">
                <a:latin typeface="+mj-lt"/>
              </a:rPr>
              <a:t>asteroides</a:t>
            </a:r>
            <a:r>
              <a:rPr lang="en-US" sz="1600" i="1" dirty="0">
                <a:latin typeface="+mj-lt"/>
              </a:rPr>
              <a:t>, </a:t>
            </a:r>
            <a:r>
              <a:rPr lang="en-US" sz="1600" i="1" dirty="0" err="1">
                <a:latin typeface="+mj-lt"/>
              </a:rPr>
              <a:t>Treponema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i="1" dirty="0" err="1">
                <a:latin typeface="+mj-lt"/>
              </a:rPr>
              <a:t>pallidum</a:t>
            </a:r>
            <a:r>
              <a:rPr lang="en-US" sz="1600" dirty="0">
                <a:latin typeface="+mj-lt"/>
              </a:rPr>
              <a:t>. </a:t>
            </a:r>
            <a:endParaRPr lang="uk-UA" sz="1600" dirty="0">
              <a:latin typeface="+mj-lt"/>
            </a:endParaRPr>
          </a:p>
          <a:p>
            <a:pPr algn="just"/>
            <a:r>
              <a:rPr lang="ru-RU" sz="1600" dirty="0" err="1">
                <a:latin typeface="+mj-lt"/>
              </a:rPr>
              <a:t>Резистентність</a:t>
            </a:r>
            <a:r>
              <a:rPr lang="ru-RU" sz="1600" dirty="0">
                <a:latin typeface="+mj-lt"/>
              </a:rPr>
              <a:t> до препарату </a:t>
            </a:r>
            <a:r>
              <a:rPr lang="ru-RU" sz="1600" dirty="0" err="1">
                <a:latin typeface="+mj-lt"/>
              </a:rPr>
              <a:t>розвивається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повільно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поступово</a:t>
            </a:r>
            <a:r>
              <a:rPr lang="ru-RU" sz="1600" dirty="0">
                <a:latin typeface="+mj-lt"/>
              </a:rPr>
              <a:t>.</a:t>
            </a:r>
          </a:p>
        </p:txBody>
      </p:sp>
      <p:pic>
        <p:nvPicPr>
          <p:cNvPr id="120846" name="Picture 14" descr="Ципринол таблетки, в/плів. обол. по 500 мг №10"/>
          <p:cNvPicPr>
            <a:picLocks noChangeAspect="1" noChangeArrowheads="1"/>
          </p:cNvPicPr>
          <p:nvPr/>
        </p:nvPicPr>
        <p:blipFill>
          <a:blip r:embed="rId8"/>
          <a:srcRect t="16875" r="2499" b="15624"/>
          <a:stretch>
            <a:fillRect/>
          </a:stretch>
        </p:blipFill>
        <p:spPr bwMode="auto">
          <a:xfrm>
            <a:off x="5500694" y="3571882"/>
            <a:ext cx="1651011" cy="1143008"/>
          </a:xfrm>
          <a:prstGeom prst="rect">
            <a:avLst/>
          </a:prstGeom>
          <a:noFill/>
        </p:spPr>
      </p:pic>
      <p:pic>
        <p:nvPicPr>
          <p:cNvPr id="120848" name="Picture 16" descr="Ципролет таблетки, в/плів. обол. по 500 мг №10"/>
          <p:cNvPicPr>
            <a:picLocks noChangeAspect="1" noChangeArrowheads="1"/>
          </p:cNvPicPr>
          <p:nvPr/>
        </p:nvPicPr>
        <p:blipFill>
          <a:blip r:embed="rId9"/>
          <a:srcRect t="24375" r="6249" b="25000"/>
          <a:stretch>
            <a:fillRect/>
          </a:stretch>
        </p:blipFill>
        <p:spPr bwMode="auto">
          <a:xfrm>
            <a:off x="2000232" y="2500312"/>
            <a:ext cx="2116681" cy="1143008"/>
          </a:xfrm>
          <a:prstGeom prst="rect">
            <a:avLst/>
          </a:prstGeom>
          <a:noFill/>
        </p:spPr>
      </p:pic>
      <p:pic>
        <p:nvPicPr>
          <p:cNvPr id="120850" name="Picture 18" descr="Цифран OD таблетки, в/плів. обол., прол./д. по 500 мг №5"/>
          <p:cNvPicPr>
            <a:picLocks noChangeAspect="1" noChangeArrowheads="1"/>
          </p:cNvPicPr>
          <p:nvPr/>
        </p:nvPicPr>
        <p:blipFill>
          <a:blip r:embed="rId10"/>
          <a:srcRect l="12736" t="3768" r="13679" b="5779"/>
          <a:stretch>
            <a:fillRect/>
          </a:stretch>
        </p:blipFill>
        <p:spPr bwMode="auto">
          <a:xfrm>
            <a:off x="6000760" y="2357436"/>
            <a:ext cx="1160868" cy="1071570"/>
          </a:xfrm>
          <a:prstGeom prst="rect">
            <a:avLst/>
          </a:prstGeom>
          <a:noFill/>
        </p:spPr>
      </p:pic>
      <p:sp>
        <p:nvSpPr>
          <p:cNvPr id="120852" name="AutoShape 20" descr="Флапрокс таблетки, в/плів. обол. по 500 мг №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854" name="AutoShape 22" descr="Флапрокс таблетки, в/плів. обол. по 500 мг №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0856" name="Picture 24" descr="Цифран таблетки, в/о по 500 мг №10"/>
          <p:cNvPicPr>
            <a:picLocks noChangeAspect="1" noChangeArrowheads="1"/>
          </p:cNvPicPr>
          <p:nvPr/>
        </p:nvPicPr>
        <p:blipFill>
          <a:blip r:embed="rId11"/>
          <a:srcRect l="10909" t="15861" r="9999" b="16163"/>
          <a:stretch>
            <a:fillRect/>
          </a:stretch>
        </p:blipFill>
        <p:spPr bwMode="auto">
          <a:xfrm>
            <a:off x="4214810" y="2571750"/>
            <a:ext cx="1795475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Ципрофлоксацин краплі оч./вуш. 3 мг/мл по 5 мл у флак. з криш.-крап."/>
          <p:cNvPicPr>
            <a:picLocks noChangeAspect="1" noChangeArrowheads="1"/>
          </p:cNvPicPr>
          <p:nvPr/>
        </p:nvPicPr>
        <p:blipFill>
          <a:blip r:embed="rId2"/>
          <a:srcRect l="22500" r="21249" b="6250"/>
          <a:stretch>
            <a:fillRect/>
          </a:stretch>
        </p:blipFill>
        <p:spPr bwMode="auto">
          <a:xfrm>
            <a:off x="1285852" y="500048"/>
            <a:ext cx="1114428" cy="1857370"/>
          </a:xfrm>
          <a:prstGeom prst="rect">
            <a:avLst/>
          </a:prstGeom>
          <a:noFill/>
        </p:spPr>
      </p:pic>
      <p:pic>
        <p:nvPicPr>
          <p:cNvPr id="123908" name="Picture 4" descr="Ципрофарм краплі оч./вуш. 0.3 % по 10 мл у флак."/>
          <p:cNvPicPr>
            <a:picLocks noChangeAspect="1" noChangeArrowheads="1"/>
          </p:cNvPicPr>
          <p:nvPr/>
        </p:nvPicPr>
        <p:blipFill>
          <a:blip r:embed="rId3"/>
          <a:srcRect l="31875" t="1875" r="32500"/>
          <a:stretch>
            <a:fillRect/>
          </a:stretch>
        </p:blipFill>
        <p:spPr bwMode="auto">
          <a:xfrm>
            <a:off x="1428728" y="214296"/>
            <a:ext cx="785818" cy="2164431"/>
          </a:xfrm>
          <a:prstGeom prst="rect">
            <a:avLst/>
          </a:prstGeom>
          <a:noFill/>
        </p:spPr>
      </p:pic>
      <p:pic>
        <p:nvPicPr>
          <p:cNvPr id="123910" name="Picture 6" descr="Ципронекс краплі оч./вуш., р-н 0.3 % по 5 мл у флак.-крап."/>
          <p:cNvPicPr>
            <a:picLocks noChangeAspect="1" noChangeArrowheads="1"/>
          </p:cNvPicPr>
          <p:nvPr/>
        </p:nvPicPr>
        <p:blipFill>
          <a:blip r:embed="rId4"/>
          <a:srcRect l="13158" t="3750" r="7894"/>
          <a:stretch>
            <a:fillRect/>
          </a:stretch>
        </p:blipFill>
        <p:spPr bwMode="auto">
          <a:xfrm>
            <a:off x="3857620" y="428610"/>
            <a:ext cx="1553084" cy="2214578"/>
          </a:xfrm>
          <a:prstGeom prst="rect">
            <a:avLst/>
          </a:prstGeom>
          <a:noFill/>
        </p:spPr>
      </p:pic>
      <p:pic>
        <p:nvPicPr>
          <p:cNvPr id="123912" name="Picture 8" descr="Флоксимед краплі оч./вуш., р-н 0.3 % по 5 мл у флак.-крап."/>
          <p:cNvPicPr>
            <a:picLocks noChangeAspect="1" noChangeArrowheads="1"/>
          </p:cNvPicPr>
          <p:nvPr/>
        </p:nvPicPr>
        <p:blipFill>
          <a:blip r:embed="rId5"/>
          <a:srcRect l="30797" t="11250" r="29347" b="8125"/>
          <a:stretch>
            <a:fillRect/>
          </a:stretch>
        </p:blipFill>
        <p:spPr bwMode="auto">
          <a:xfrm>
            <a:off x="6500826" y="285734"/>
            <a:ext cx="1143008" cy="22340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64318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>
                <a:latin typeface="+mj-lt"/>
              </a:rPr>
              <a:t>Показання</a:t>
            </a:r>
            <a:endParaRPr lang="ru-RU" sz="1600" b="1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err="1">
                <a:latin typeface="+mj-lt"/>
              </a:rPr>
              <a:t>Виразки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рогівки</a:t>
            </a:r>
            <a:r>
              <a:rPr lang="ru-RU" sz="1600" dirty="0">
                <a:latin typeface="+mj-lt"/>
              </a:rPr>
              <a:t> та </a:t>
            </a:r>
            <a:r>
              <a:rPr lang="ru-RU" sz="1600" dirty="0" err="1">
                <a:latin typeface="+mj-lt"/>
              </a:rPr>
              <a:t>поверхневі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інфекції</a:t>
            </a:r>
            <a:r>
              <a:rPr lang="ru-RU" sz="1600" dirty="0">
                <a:latin typeface="+mj-lt"/>
              </a:rPr>
              <a:t> ока (очей) </a:t>
            </a:r>
            <a:r>
              <a:rPr lang="ru-RU" sz="1600" dirty="0" err="1">
                <a:latin typeface="+mj-lt"/>
              </a:rPr>
              <a:t>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його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придатків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спричинені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штамами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бактерій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чутливими</a:t>
            </a:r>
            <a:r>
              <a:rPr lang="ru-RU" sz="1600" dirty="0">
                <a:latin typeface="+mj-lt"/>
              </a:rPr>
              <a:t> до </a:t>
            </a:r>
            <a:r>
              <a:rPr lang="ru-RU" sz="1600" dirty="0" err="1">
                <a:latin typeface="+mj-lt"/>
              </a:rPr>
              <a:t>ципрофлоксацину</a:t>
            </a:r>
            <a:r>
              <a:rPr lang="ru-RU" sz="1600" dirty="0">
                <a:latin typeface="+mj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err="1">
                <a:latin typeface="+mj-lt"/>
              </a:rPr>
              <a:t>Гострий</a:t>
            </a:r>
            <a:r>
              <a:rPr lang="ru-RU" sz="1600" dirty="0">
                <a:latin typeface="+mj-lt"/>
              </a:rPr>
              <a:t> отит </a:t>
            </a:r>
            <a:r>
              <a:rPr lang="ru-RU" sz="1600" dirty="0" err="1">
                <a:latin typeface="+mj-lt"/>
              </a:rPr>
              <a:t>зовнішнього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вуха</a:t>
            </a:r>
            <a:r>
              <a:rPr lang="ru-RU" sz="1600" dirty="0">
                <a:latin typeface="+mj-lt"/>
              </a:rPr>
              <a:t>, а </a:t>
            </a:r>
            <a:r>
              <a:rPr lang="ru-RU" sz="1600" dirty="0" err="1">
                <a:latin typeface="+mj-lt"/>
              </a:rPr>
              <a:t>також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гострий</a:t>
            </a:r>
            <a:r>
              <a:rPr lang="ru-RU" sz="1600" dirty="0">
                <a:latin typeface="+mj-lt"/>
              </a:rPr>
              <a:t> отит </a:t>
            </a:r>
            <a:r>
              <a:rPr lang="ru-RU" sz="1600" dirty="0" err="1">
                <a:latin typeface="+mj-lt"/>
              </a:rPr>
              <a:t>середнього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вуха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</a:t>
            </a:r>
            <a:r>
              <a:rPr lang="ru-RU" sz="1600" dirty="0">
                <a:latin typeface="+mj-lt"/>
              </a:rPr>
              <a:t> дренажем через </a:t>
            </a:r>
            <a:r>
              <a:rPr lang="ru-RU" sz="1600" dirty="0" err="1">
                <a:latin typeface="+mj-lt"/>
              </a:rPr>
              <a:t>тимпаностомічну</a:t>
            </a:r>
            <a:r>
              <a:rPr lang="ru-RU" sz="1600" dirty="0">
                <a:latin typeface="+mj-lt"/>
              </a:rPr>
              <a:t> трубку, </a:t>
            </a:r>
            <a:r>
              <a:rPr lang="ru-RU" sz="1600" dirty="0" err="1">
                <a:latin typeface="+mj-lt"/>
              </a:rPr>
              <a:t>спричинені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штамами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бактерій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чутливими</a:t>
            </a:r>
            <a:r>
              <a:rPr lang="ru-RU" sz="1600" dirty="0">
                <a:latin typeface="+mj-lt"/>
              </a:rPr>
              <a:t> до </a:t>
            </a:r>
            <a:r>
              <a:rPr lang="ru-RU" sz="1600" dirty="0" err="1">
                <a:latin typeface="+mj-lt"/>
              </a:rPr>
              <a:t>ципрофлоксацину</a:t>
            </a:r>
            <a:r>
              <a:rPr lang="ru-RU" sz="160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142858"/>
            <a:ext cx="2475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Ломефлоксацин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pic>
        <p:nvPicPr>
          <p:cNvPr id="118786" name="Picture 2" descr="Ломфлокс таблетки, в/плів. обол. по 400 мг №5"/>
          <p:cNvPicPr>
            <a:picLocks noChangeAspect="1" noChangeArrowheads="1"/>
          </p:cNvPicPr>
          <p:nvPr/>
        </p:nvPicPr>
        <p:blipFill>
          <a:blip r:embed="rId2"/>
          <a:srcRect t="13125" r="4374" b="13749"/>
          <a:stretch>
            <a:fillRect/>
          </a:stretch>
        </p:blipFill>
        <p:spPr bwMode="auto">
          <a:xfrm>
            <a:off x="6786578" y="2428874"/>
            <a:ext cx="2148636" cy="1643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7148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+mj-lt"/>
              </a:rPr>
              <a:t>Чинить </a:t>
            </a:r>
            <a:r>
              <a:rPr lang="ru-RU" sz="1600" dirty="0" err="1">
                <a:latin typeface="+mj-lt"/>
              </a:rPr>
              <a:t>протитуберкульозну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дію</a:t>
            </a:r>
            <a:r>
              <a:rPr lang="ru-RU" sz="1600" dirty="0">
                <a:latin typeface="+mj-lt"/>
              </a:rPr>
              <a:t>. </a:t>
            </a:r>
          </a:p>
          <a:p>
            <a:pPr algn="just"/>
            <a:r>
              <a:rPr lang="ru-RU" sz="1600" dirty="0">
                <a:latin typeface="+mj-lt"/>
              </a:rPr>
              <a:t>Препарат </a:t>
            </a:r>
            <a:r>
              <a:rPr lang="ru-RU" sz="1600" dirty="0" err="1">
                <a:latin typeface="+mj-lt"/>
              </a:rPr>
              <a:t>діє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розташовані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зовнішньо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внутрішньоклітинно</a:t>
            </a:r>
            <a:r>
              <a:rPr lang="ru-RU" sz="1600" dirty="0">
                <a:latin typeface="+mj-lt"/>
              </a:rPr>
              <a:t> </a:t>
            </a:r>
            <a:r>
              <a:rPr lang="en-US" sz="1600" i="1" dirty="0">
                <a:latin typeface="+mj-lt"/>
              </a:rPr>
              <a:t>Mycobacterium tuberculosis</a:t>
            </a:r>
            <a:r>
              <a:rPr lang="en-US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скорочує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термін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їх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виділення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організму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забезпечує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швидкіше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розсмоктування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інфільтратів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714494"/>
            <a:ext cx="6429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>
              <a:buFont typeface="Arial" pitchFamily="34" charset="0"/>
              <a:buChar char="•"/>
            </a:pPr>
            <a:r>
              <a:rPr lang="ru-RU" sz="1600" dirty="0">
                <a:latin typeface="+mn-lt"/>
              </a:rPr>
              <a:t>При </a:t>
            </a:r>
            <a:r>
              <a:rPr lang="ru-RU" sz="1600" dirty="0" err="1">
                <a:latin typeface="+mn-lt"/>
              </a:rPr>
              <a:t>неускладнених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інфекціях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сечових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шляхів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гостре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загострення</a:t>
            </a:r>
            <a:r>
              <a:rPr lang="ru-RU" sz="1600" dirty="0">
                <a:latin typeface="+mn-lt"/>
              </a:rPr>
              <a:t> ХОЗЛ, не </a:t>
            </a:r>
            <a:r>
              <a:rPr lang="ru-RU" sz="1600" dirty="0" err="1">
                <a:latin typeface="+mn-lt"/>
              </a:rPr>
              <a:t>призначається</a:t>
            </a:r>
            <a:r>
              <a:rPr lang="ru-RU" sz="1600" dirty="0">
                <a:latin typeface="+mn-lt"/>
              </a:rPr>
              <a:t> для </a:t>
            </a:r>
            <a:r>
              <a:rPr lang="ru-RU" sz="1600" dirty="0" err="1">
                <a:latin typeface="+mn-lt"/>
              </a:rPr>
              <a:t>емпіричного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лікування</a:t>
            </a:r>
            <a:r>
              <a:rPr lang="ru-RU" sz="1600" dirty="0">
                <a:latin typeface="+mn-lt"/>
              </a:rPr>
              <a:t> при </a:t>
            </a:r>
            <a:r>
              <a:rPr lang="ru-RU" sz="1600" dirty="0" err="1">
                <a:latin typeface="+mn-lt"/>
              </a:rPr>
              <a:t>бактеріальних</a:t>
            </a:r>
            <a:r>
              <a:rPr lang="ru-RU" sz="1600" dirty="0">
                <a:latin typeface="+mn-lt"/>
              </a:rPr>
              <a:t> </a:t>
            </a:r>
            <a:r>
              <a:rPr lang="ru-RU" sz="1600" dirty="0" err="1">
                <a:latin typeface="+mn-lt"/>
              </a:rPr>
              <a:t>загостреннях</a:t>
            </a:r>
            <a:r>
              <a:rPr lang="ru-RU" sz="1600" dirty="0">
                <a:latin typeface="+mn-lt"/>
              </a:rPr>
              <a:t> </a:t>
            </a:r>
            <a:r>
              <a:rPr lang="ru-RU" sz="1600" dirty="0" err="1">
                <a:latin typeface="+mn-lt"/>
              </a:rPr>
              <a:t>хронічного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бронхіту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якщо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існує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ймовірність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що</a:t>
            </a:r>
            <a:r>
              <a:rPr lang="ru-RU" sz="1600" dirty="0">
                <a:latin typeface="+mn-lt"/>
              </a:rPr>
              <a:t> </a:t>
            </a:r>
            <a:r>
              <a:rPr lang="en-US" sz="1600" i="1" dirty="0">
                <a:latin typeface="+mn-lt"/>
              </a:rPr>
              <a:t>Streptococcus </a:t>
            </a:r>
            <a:r>
              <a:rPr lang="ru-RU" sz="1600" i="1" dirty="0" err="1">
                <a:latin typeface="+mn-lt"/>
              </a:rPr>
              <a:t>р</a:t>
            </a:r>
            <a:r>
              <a:rPr lang="en-US" sz="1600" i="1" dirty="0" err="1">
                <a:latin typeface="+mn-lt"/>
              </a:rPr>
              <a:t>neumoniae</a:t>
            </a:r>
            <a:r>
              <a:rPr lang="en-US" sz="1600" dirty="0">
                <a:latin typeface="+mn-lt"/>
              </a:rPr>
              <a:t> </a:t>
            </a:r>
            <a:r>
              <a:rPr lang="ru-RU" sz="1600" dirty="0" err="1">
                <a:latin typeface="+mn-lt"/>
              </a:rPr>
              <a:t>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збудником</a:t>
            </a:r>
            <a:r>
              <a:rPr lang="ru-RU" sz="1600" dirty="0">
                <a:latin typeface="+mn-lt"/>
              </a:rPr>
              <a:t>.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Гостра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хронічна</a:t>
            </a:r>
            <a:r>
              <a:rPr lang="ru-RU" sz="1600" dirty="0">
                <a:latin typeface="+mn-lt"/>
              </a:rPr>
              <a:t> гонорея.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Гострий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рецидивуючий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хламідіоз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включаючи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змішану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бактеріально-хламідійну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інфекцію</a:t>
            </a:r>
            <a:r>
              <a:rPr lang="ru-RU" sz="1600" dirty="0">
                <a:latin typeface="+mn-lt"/>
              </a:rPr>
              <a:t>).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Гострі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хронічні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гнійні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шкіри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м’яких</a:t>
            </a:r>
            <a:r>
              <a:rPr lang="ru-RU" sz="1600" dirty="0">
                <a:latin typeface="+mn-lt"/>
              </a:rPr>
              <a:t> тканин, </a:t>
            </a:r>
            <a:r>
              <a:rPr lang="ru-RU" sz="1600" dirty="0" err="1">
                <a:latin typeface="+mn-lt"/>
              </a:rPr>
              <a:t>інфіковані</a:t>
            </a:r>
            <a:r>
              <a:rPr lang="ru-RU" sz="1600" dirty="0">
                <a:latin typeface="+mn-lt"/>
              </a:rPr>
              <a:t> рани*.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latin typeface="+mj-lt"/>
              </a:rPr>
              <a:t>Препарати</a:t>
            </a:r>
            <a:r>
              <a:rPr lang="ru-RU" sz="1800" b="1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I</a:t>
            </a:r>
            <a:r>
              <a:rPr lang="uk-UA" sz="1800" b="1" dirty="0">
                <a:latin typeface="+mj-lt"/>
              </a:rPr>
              <a:t>І</a:t>
            </a:r>
            <a:r>
              <a:rPr lang="en-US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покоління</a:t>
            </a:r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64305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n-lt"/>
              </a:rPr>
              <a:t>ефективні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відносно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неспороутворювальних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анаеробів</a:t>
            </a:r>
            <a:r>
              <a:rPr lang="ru-RU" sz="1600" dirty="0">
                <a:latin typeface="+mn-lt"/>
              </a:rPr>
              <a:t>, у т.ч. </a:t>
            </a:r>
            <a:r>
              <a:rPr lang="ru-RU" sz="1600" dirty="0" err="1">
                <a:latin typeface="+mn-lt"/>
              </a:rPr>
              <a:t>стійких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фторхінолонів</a:t>
            </a:r>
            <a:r>
              <a:rPr lang="ru-RU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I </a:t>
            </a:r>
            <a:r>
              <a:rPr lang="ru-RU" sz="1600" dirty="0" err="1">
                <a:latin typeface="+mn-lt"/>
              </a:rPr>
              <a:t>покоління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>
                <a:latin typeface="+mn-lt"/>
              </a:rPr>
              <a:t>За </a:t>
            </a:r>
            <a:r>
              <a:rPr lang="ru-RU" sz="1600" dirty="0" err="1">
                <a:latin typeface="+mn-lt"/>
              </a:rPr>
              <a:t>активністю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відносно</a:t>
            </a:r>
            <a:r>
              <a:rPr lang="ru-RU" sz="1600" dirty="0">
                <a:latin typeface="+mn-lt"/>
              </a:rPr>
              <a:t> Г- </a:t>
            </a:r>
            <a:r>
              <a:rPr lang="ru-RU" sz="1600" dirty="0" err="1">
                <a:latin typeface="+mn-lt"/>
              </a:rPr>
              <a:t>аеробних</a:t>
            </a:r>
            <a:r>
              <a:rPr lang="ru-RU" sz="1600" dirty="0">
                <a:latin typeface="+mn-lt"/>
              </a:rPr>
              <a:t> м/о вони </a:t>
            </a:r>
            <a:r>
              <a:rPr lang="ru-RU" sz="1600" dirty="0" err="1">
                <a:latin typeface="+mn-lt"/>
              </a:rPr>
              <a:t>поступаються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ципрофлоксацину</a:t>
            </a:r>
            <a:r>
              <a:rPr lang="ru-RU" sz="1600" dirty="0">
                <a:latin typeface="+mn-lt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71436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Левофлоксацин</a:t>
            </a:r>
            <a:endParaRPr lang="ru-RU" sz="18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Спарфлоксацин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6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+mn-lt"/>
              </a:rPr>
              <a:t>Часто </a:t>
            </a:r>
            <a:r>
              <a:rPr lang="ru-RU" sz="1600" dirty="0" err="1">
                <a:latin typeface="+mn-lt"/>
              </a:rPr>
              <a:t>використовують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термін</a:t>
            </a:r>
            <a:r>
              <a:rPr lang="ru-RU" sz="1600" dirty="0">
                <a:latin typeface="+mn-lt"/>
              </a:rPr>
              <a:t> «</a:t>
            </a:r>
            <a:r>
              <a:rPr lang="ru-RU" sz="1600" dirty="0" err="1">
                <a:latin typeface="+mn-lt"/>
              </a:rPr>
              <a:t>сульфаніламіди</a:t>
            </a:r>
            <a:r>
              <a:rPr lang="ru-RU" sz="1600" dirty="0">
                <a:latin typeface="+mn-lt"/>
              </a:rPr>
              <a:t>» </a:t>
            </a:r>
            <a:r>
              <a:rPr lang="ru-RU" sz="1600" dirty="0" err="1">
                <a:latin typeface="+mn-lt"/>
              </a:rPr>
              <a:t>некоректно</a:t>
            </a:r>
            <a:r>
              <a:rPr lang="ru-RU" sz="1600" dirty="0">
                <a:latin typeface="+mn-lt"/>
              </a:rPr>
              <a:t> для </a:t>
            </a:r>
            <a:r>
              <a:rPr lang="ru-RU" sz="1600" dirty="0" err="1">
                <a:latin typeface="+mn-lt"/>
              </a:rPr>
              <a:t>позначення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лише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антибіотиків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що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мають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своїй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хімічній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структурі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сульфонамідну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функціональну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групу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 err="1">
                <a:latin typeface="+mn-lt"/>
              </a:rPr>
              <a:t>Однак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існує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кілька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неантибіотичних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сульфаніламідів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які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окрім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лікування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бактеріальних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застосовуються</a:t>
            </a:r>
            <a:r>
              <a:rPr lang="ru-RU" sz="1600" dirty="0">
                <a:latin typeface="+mn-lt"/>
              </a:rPr>
              <a:t> для </a:t>
            </a:r>
            <a:r>
              <a:rPr lang="ru-RU" sz="1600" dirty="0" err="1">
                <a:latin typeface="+mn-lt"/>
              </a:rPr>
              <a:t>терапії</a:t>
            </a:r>
            <a:r>
              <a:rPr lang="ru-RU" sz="1600" dirty="0">
                <a:latin typeface="+mn-lt"/>
              </a:rPr>
              <a:t>: </a:t>
            </a:r>
          </a:p>
          <a:p>
            <a:pPr marL="179388" indent="266700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хвороби</a:t>
            </a:r>
            <a:r>
              <a:rPr lang="ru-RU" sz="1600" dirty="0">
                <a:latin typeface="+mn-lt"/>
              </a:rPr>
              <a:t> Крона, </a:t>
            </a:r>
            <a:r>
              <a:rPr lang="ru-RU" sz="1600" dirty="0" err="1">
                <a:latin typeface="+mn-lt"/>
              </a:rPr>
              <a:t>неспецифічного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виразкового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коліту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ревматоїдного</a:t>
            </a:r>
            <a:r>
              <a:rPr lang="ru-RU" sz="1600" dirty="0">
                <a:latin typeface="+mn-lt"/>
              </a:rPr>
              <a:t> артриту (</a:t>
            </a:r>
            <a:r>
              <a:rPr lang="ru-RU" sz="1600" dirty="0" err="1">
                <a:latin typeface="+mn-lt"/>
              </a:rPr>
              <a:t>сульфасалазин</a:t>
            </a:r>
            <a:r>
              <a:rPr lang="ru-RU" sz="1600" dirty="0">
                <a:latin typeface="+mn-lt"/>
              </a:rPr>
              <a:t>), </a:t>
            </a:r>
          </a:p>
          <a:p>
            <a:pPr marL="179388" indent="266700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подагри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пробенецид</a:t>
            </a:r>
            <a:r>
              <a:rPr lang="ru-RU" sz="1600" dirty="0">
                <a:latin typeface="+mn-lt"/>
              </a:rPr>
              <a:t>), </a:t>
            </a:r>
          </a:p>
          <a:p>
            <a:pPr marL="179388" indent="266700" algn="just">
              <a:buFont typeface="Arial" pitchFamily="34" charset="0"/>
              <a:buChar char="•"/>
            </a:pPr>
            <a:r>
              <a:rPr lang="ru-RU" sz="1600" dirty="0">
                <a:latin typeface="+mn-lt"/>
              </a:rPr>
              <a:t>ЦД (</a:t>
            </a:r>
            <a:r>
              <a:rPr lang="ru-RU" sz="1600" dirty="0" err="1">
                <a:latin typeface="+mn-lt"/>
              </a:rPr>
              <a:t>глібурид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толбутамід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тощо</a:t>
            </a:r>
            <a:r>
              <a:rPr lang="ru-RU" sz="1600" dirty="0">
                <a:latin typeface="+mn-lt"/>
              </a:rPr>
              <a:t>), </a:t>
            </a:r>
          </a:p>
          <a:p>
            <a:pPr marL="179388" indent="266700" algn="just">
              <a:buFont typeface="Arial" pitchFamily="34" charset="0"/>
              <a:buChar char="•"/>
            </a:pPr>
            <a:r>
              <a:rPr lang="ru-RU" sz="1600" dirty="0">
                <a:latin typeface="+mn-lt"/>
              </a:rPr>
              <a:t>як </a:t>
            </a:r>
            <a:r>
              <a:rPr lang="ru-RU" sz="1600" dirty="0" err="1">
                <a:latin typeface="+mn-lt"/>
              </a:rPr>
              <a:t>діуретичний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засіб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наприклад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хлоротіазид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фуросемід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гідрохлоротіазид</a:t>
            </a:r>
            <a:r>
              <a:rPr lang="ru-RU" sz="1600" dirty="0">
                <a:latin typeface="+mn-lt"/>
              </a:rPr>
              <a:t>), </a:t>
            </a:r>
          </a:p>
          <a:p>
            <a:pPr marL="179388" indent="266700" algn="just">
              <a:buFont typeface="Arial" pitchFamily="34" charset="0"/>
              <a:buChar char="•"/>
            </a:pPr>
            <a:r>
              <a:rPr lang="ru-RU" sz="1600" dirty="0">
                <a:latin typeface="+mn-lt"/>
              </a:rPr>
              <a:t>як </a:t>
            </a:r>
            <a:r>
              <a:rPr lang="ru-RU" sz="1600" dirty="0" err="1">
                <a:latin typeface="+mn-lt"/>
              </a:rPr>
              <a:t>протизапальний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селективний</a:t>
            </a:r>
            <a:r>
              <a:rPr lang="ru-RU" sz="1600" dirty="0">
                <a:latin typeface="+mn-lt"/>
              </a:rPr>
              <a:t> препарат (</a:t>
            </a:r>
            <a:r>
              <a:rPr lang="ru-RU" sz="1600" dirty="0" err="1">
                <a:latin typeface="+mn-lt"/>
              </a:rPr>
              <a:t>целекоксиб</a:t>
            </a:r>
            <a:r>
              <a:rPr lang="ru-RU" sz="1600" dirty="0">
                <a:latin typeface="+mn-lt"/>
              </a:rPr>
              <a:t>) </a:t>
            </a:r>
            <a:r>
              <a:rPr lang="ru-RU" sz="1600" dirty="0" err="1">
                <a:latin typeface="+mn-lt"/>
              </a:rPr>
              <a:t>тощо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>
                <a:latin typeface="+mn-lt"/>
              </a:rPr>
              <a:t>Як правило, </a:t>
            </a:r>
            <a:r>
              <a:rPr lang="ru-RU" sz="1600" dirty="0" err="1">
                <a:latin typeface="+mn-lt"/>
              </a:rPr>
              <a:t>сульфонамідні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антибіотики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мають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своїй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структурі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аміногрупу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положенні</a:t>
            </a:r>
            <a:r>
              <a:rPr lang="ru-RU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N4, </a:t>
            </a:r>
            <a:r>
              <a:rPr lang="ru-RU" sz="1600" dirty="0" err="1">
                <a:latin typeface="+mn-lt"/>
              </a:rPr>
              <a:t>що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сприяє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підвищенню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частоти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реакцій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алергічного</a:t>
            </a:r>
            <a:r>
              <a:rPr lang="ru-RU" sz="1600" dirty="0">
                <a:latin typeface="+mn-lt"/>
              </a:rPr>
              <a:t> типу при </a:t>
            </a:r>
            <a:r>
              <a:rPr lang="ru-RU" sz="1600" dirty="0" err="1">
                <a:latin typeface="+mn-lt"/>
              </a:rPr>
              <a:t>вживанні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цих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ліків</a:t>
            </a:r>
            <a:r>
              <a:rPr lang="ru-RU" sz="1600" dirty="0">
                <a:latin typeface="+mn-lt"/>
              </a:rPr>
              <a:t>. </a:t>
            </a:r>
            <a:r>
              <a:rPr lang="ru-RU" sz="1600" dirty="0" err="1">
                <a:latin typeface="+mn-lt"/>
              </a:rPr>
              <a:t>Неантибіотичні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сульфаніламіди</a:t>
            </a:r>
            <a:r>
              <a:rPr lang="ru-RU" sz="1600" dirty="0">
                <a:latin typeface="+mn-lt"/>
              </a:rPr>
              <a:t> не </a:t>
            </a:r>
            <a:r>
              <a:rPr lang="ru-RU" sz="1600" dirty="0" err="1">
                <a:latin typeface="+mn-lt"/>
              </a:rPr>
              <a:t>мають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такої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структури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 err="1">
                <a:latin typeface="+mn-lt"/>
              </a:rPr>
              <a:t>Терапію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сульфаніламідами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слід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розпочинати</a:t>
            </a:r>
            <a:r>
              <a:rPr lang="ru-RU" sz="1600" dirty="0">
                <a:latin typeface="+mn-lt"/>
              </a:rPr>
              <a:t> на </a:t>
            </a:r>
            <a:r>
              <a:rPr lang="ru-RU" sz="1600" dirty="0" err="1">
                <a:latin typeface="+mn-lt"/>
              </a:rPr>
              <a:t>стадії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швидкого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розмноження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бактерій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тобто</a:t>
            </a:r>
            <a:r>
              <a:rPr lang="ru-RU" sz="1600" dirty="0">
                <a:latin typeface="+mn-lt"/>
              </a:rPr>
              <a:t> при </a:t>
            </a:r>
            <a:r>
              <a:rPr lang="ru-RU" sz="1600" dirty="0" err="1">
                <a:latin typeface="+mn-lt"/>
              </a:rPr>
              <a:t>гострих</a:t>
            </a:r>
            <a:r>
              <a:rPr lang="ru-RU" sz="1600" dirty="0">
                <a:latin typeface="+mn-lt"/>
              </a:rPr>
              <a:t> станах </a:t>
            </a:r>
            <a:r>
              <a:rPr lang="ru-RU" sz="1600" dirty="0" err="1">
                <a:latin typeface="+mn-lt"/>
              </a:rPr>
              <a:t>захворювання</a:t>
            </a:r>
            <a:r>
              <a:rPr lang="ru-RU" sz="1600" dirty="0">
                <a:latin typeface="+mn-lt"/>
              </a:rPr>
              <a:t>. </a:t>
            </a:r>
          </a:p>
          <a:p>
            <a:pPr algn="just"/>
            <a:r>
              <a:rPr lang="ru-RU" sz="1600" dirty="0">
                <a:latin typeface="+mn-lt"/>
              </a:rPr>
              <a:t>Вони </a:t>
            </a:r>
            <a:r>
              <a:rPr lang="ru-RU" sz="1600" dirty="0" err="1">
                <a:latin typeface="+mn-lt"/>
              </a:rPr>
              <a:t>менш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ефективні</a:t>
            </a:r>
            <a:r>
              <a:rPr lang="ru-RU" sz="1600" dirty="0">
                <a:latin typeface="+mn-lt"/>
              </a:rPr>
              <a:t> при </a:t>
            </a:r>
            <a:r>
              <a:rPr lang="ru-RU" sz="1600" dirty="0" err="1">
                <a:latin typeface="+mn-lt"/>
              </a:rPr>
              <a:t>хронічних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захворюваннях</a:t>
            </a:r>
            <a:r>
              <a:rPr lang="ru-RU" sz="1600" dirty="0">
                <a:latin typeface="+mn-lt"/>
              </a:rPr>
              <a:t>. </a:t>
            </a:r>
          </a:p>
          <a:p>
            <a:pPr algn="just"/>
            <a:r>
              <a:rPr lang="ru-RU" sz="1600" dirty="0" err="1">
                <a:latin typeface="+mn-lt"/>
              </a:rPr>
              <a:t>Терапію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сульфаніламідами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продовжують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повного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усунення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інфекції</a:t>
            </a:r>
            <a:r>
              <a:rPr lang="ru-RU" sz="16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4285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+mj-lt"/>
              </a:rPr>
              <a:t>Левофлоксацин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5954" name="Picture 2" descr="Левофлоксацин-Тева таблетки, в/плів. обол. по 500 мг №10 (5х2)"/>
          <p:cNvPicPr>
            <a:picLocks noChangeAspect="1" noChangeArrowheads="1"/>
          </p:cNvPicPr>
          <p:nvPr/>
        </p:nvPicPr>
        <p:blipFill>
          <a:blip r:embed="rId2"/>
          <a:srcRect t="26250" r="624" b="28750"/>
          <a:stretch>
            <a:fillRect/>
          </a:stretch>
        </p:blipFill>
        <p:spPr bwMode="auto">
          <a:xfrm>
            <a:off x="214282" y="4143386"/>
            <a:ext cx="1369228" cy="620028"/>
          </a:xfrm>
          <a:prstGeom prst="rect">
            <a:avLst/>
          </a:prstGeom>
          <a:noFill/>
        </p:spPr>
      </p:pic>
      <p:pic>
        <p:nvPicPr>
          <p:cNvPr id="125956" name="Picture 4" descr="Левофлоксацин-Астрафарм таблетки, в/о по 500 мг №14 (7х2)"/>
          <p:cNvPicPr>
            <a:picLocks noChangeAspect="1" noChangeArrowheads="1"/>
          </p:cNvPicPr>
          <p:nvPr/>
        </p:nvPicPr>
        <p:blipFill>
          <a:blip r:embed="rId3"/>
          <a:srcRect l="17116" t="18961" r="17531" b="28370"/>
          <a:stretch>
            <a:fillRect/>
          </a:stretch>
        </p:blipFill>
        <p:spPr bwMode="auto">
          <a:xfrm>
            <a:off x="214282" y="2464592"/>
            <a:ext cx="1500198" cy="892975"/>
          </a:xfrm>
          <a:prstGeom prst="rect">
            <a:avLst/>
          </a:prstGeom>
          <a:noFill/>
        </p:spPr>
      </p:pic>
      <p:pic>
        <p:nvPicPr>
          <p:cNvPr id="125958" name="Picture 6" descr="Левофлоксацин таблетки, в/о по 500 мг №10"/>
          <p:cNvPicPr>
            <a:picLocks noChangeAspect="1" noChangeArrowheads="1"/>
          </p:cNvPicPr>
          <p:nvPr/>
        </p:nvPicPr>
        <p:blipFill>
          <a:blip r:embed="rId4"/>
          <a:srcRect t="28125" r="2499" b="28750"/>
          <a:stretch>
            <a:fillRect/>
          </a:stretch>
        </p:blipFill>
        <p:spPr bwMode="auto">
          <a:xfrm>
            <a:off x="142844" y="3429006"/>
            <a:ext cx="1615120" cy="714380"/>
          </a:xfrm>
          <a:prstGeom prst="rect">
            <a:avLst/>
          </a:prstGeom>
          <a:noFill/>
        </p:spPr>
      </p:pic>
      <p:pic>
        <p:nvPicPr>
          <p:cNvPr id="125960" name="Picture 8" descr="Левофлоксацин розчин д/інф. 0.5 % по 100 мл у пляш."/>
          <p:cNvPicPr>
            <a:picLocks noChangeAspect="1" noChangeArrowheads="1"/>
          </p:cNvPicPr>
          <p:nvPr/>
        </p:nvPicPr>
        <p:blipFill>
          <a:blip r:embed="rId5"/>
          <a:srcRect l="20625" t="3750" r="23124"/>
          <a:stretch>
            <a:fillRect/>
          </a:stretch>
        </p:blipFill>
        <p:spPr bwMode="auto">
          <a:xfrm>
            <a:off x="7995458" y="3143254"/>
            <a:ext cx="934260" cy="1598619"/>
          </a:xfrm>
          <a:prstGeom prst="rect">
            <a:avLst/>
          </a:prstGeom>
          <a:noFill/>
        </p:spPr>
      </p:pic>
      <p:pic>
        <p:nvPicPr>
          <p:cNvPr id="125962" name="Picture 10" descr="Левофлоксацин розчин д/інф. 500 мг/100 мл по 100 мл у конт."/>
          <p:cNvPicPr>
            <a:picLocks noChangeAspect="1" noChangeArrowheads="1"/>
          </p:cNvPicPr>
          <p:nvPr/>
        </p:nvPicPr>
        <p:blipFill>
          <a:blip r:embed="rId6"/>
          <a:srcRect l="31875" t="3750" r="30625"/>
          <a:stretch>
            <a:fillRect/>
          </a:stretch>
        </p:blipFill>
        <p:spPr bwMode="auto">
          <a:xfrm>
            <a:off x="7286644" y="2928940"/>
            <a:ext cx="705097" cy="1809736"/>
          </a:xfrm>
          <a:prstGeom prst="rect">
            <a:avLst/>
          </a:prstGeom>
          <a:noFill/>
        </p:spPr>
      </p:pic>
      <p:pic>
        <p:nvPicPr>
          <p:cNvPr id="125964" name="Picture 12" descr="Левофлоксацин-Новофарм розчин д/інф. 5 мг/мл по 100 мл у пляш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214692"/>
            <a:ext cx="1500198" cy="1500198"/>
          </a:xfrm>
          <a:prstGeom prst="rect">
            <a:avLst/>
          </a:prstGeom>
          <a:noFill/>
        </p:spPr>
      </p:pic>
      <p:pic>
        <p:nvPicPr>
          <p:cNvPr id="125966" name="Picture 14" descr="Левофлоксацин-Дарниця розчин д/інф. 5 мг/мл по 100 мл у флак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3357568"/>
            <a:ext cx="1428760" cy="1428760"/>
          </a:xfrm>
          <a:prstGeom prst="rect">
            <a:avLst/>
          </a:prstGeom>
          <a:noFill/>
        </p:spPr>
      </p:pic>
      <p:pic>
        <p:nvPicPr>
          <p:cNvPr id="125968" name="Picture 16" descr="Левофлоксацин-Здоров'я таблетки, в/о по 500 мг №10"/>
          <p:cNvPicPr>
            <a:picLocks noChangeAspect="1" noChangeArrowheads="1"/>
          </p:cNvPicPr>
          <p:nvPr/>
        </p:nvPicPr>
        <p:blipFill>
          <a:blip r:embed="rId9"/>
          <a:srcRect l="21250" t="17500" r="23749" b="17499"/>
          <a:stretch>
            <a:fillRect/>
          </a:stretch>
        </p:blipFill>
        <p:spPr bwMode="auto">
          <a:xfrm>
            <a:off x="1714480" y="2428874"/>
            <a:ext cx="1522179" cy="8994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57148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j-lt"/>
              </a:rPr>
              <a:t>синтетичний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антибактеріальний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засіб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із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групи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фторхінолонів</a:t>
            </a:r>
            <a:r>
              <a:rPr lang="ru-RU" sz="1600" dirty="0">
                <a:latin typeface="+mj-lt"/>
              </a:rPr>
              <a:t>, </a:t>
            </a:r>
            <a:r>
              <a:rPr lang="en-US" sz="1600" dirty="0">
                <a:latin typeface="+mj-lt"/>
              </a:rPr>
              <a:t>S‑</a:t>
            </a:r>
            <a:r>
              <a:rPr lang="ru-RU" sz="1600" dirty="0" err="1">
                <a:latin typeface="+mj-lt"/>
              </a:rPr>
              <a:t>енантіомер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рацемічної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суміші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лікарського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засобу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офлоксацин</a:t>
            </a:r>
            <a:r>
              <a:rPr lang="ru-RU" sz="1600" dirty="0">
                <a:latin typeface="+mj-lt"/>
              </a:rPr>
              <a:t>.</a:t>
            </a:r>
          </a:p>
        </p:txBody>
      </p:sp>
      <p:pic>
        <p:nvPicPr>
          <p:cNvPr id="125970" name="Picture 18" descr="Левомак в/в розчин д/інф. 500 мг/100 мл по 100 мл у конт."/>
          <p:cNvPicPr>
            <a:picLocks noChangeAspect="1" noChangeArrowheads="1"/>
          </p:cNvPicPr>
          <p:nvPr/>
        </p:nvPicPr>
        <p:blipFill>
          <a:blip r:embed="rId10"/>
          <a:srcRect t="26250" r="2499" b="25000"/>
          <a:stretch>
            <a:fillRect/>
          </a:stretch>
        </p:blipFill>
        <p:spPr bwMode="auto">
          <a:xfrm>
            <a:off x="4643438" y="2393155"/>
            <a:ext cx="1571636" cy="785818"/>
          </a:xfrm>
          <a:prstGeom prst="rect">
            <a:avLst/>
          </a:prstGeom>
          <a:noFill/>
        </p:spPr>
      </p:pic>
      <p:pic>
        <p:nvPicPr>
          <p:cNvPr id="125972" name="Picture 20" descr="Левасепт розчин д/інф. 500 мг/100 мл по 100 мл у конт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8" y="2857502"/>
            <a:ext cx="857256" cy="1873783"/>
          </a:xfrm>
          <a:prstGeom prst="rect">
            <a:avLst/>
          </a:prstGeom>
          <a:noFill/>
        </p:spPr>
      </p:pic>
      <p:pic>
        <p:nvPicPr>
          <p:cNvPr id="125974" name="Picture 22" descr="Абифлокс таблетки, в/плів. обол. по 500 мг №10"/>
          <p:cNvPicPr>
            <a:picLocks noChangeAspect="1" noChangeArrowheads="1"/>
          </p:cNvPicPr>
          <p:nvPr/>
        </p:nvPicPr>
        <p:blipFill>
          <a:blip r:embed="rId12"/>
          <a:srcRect l="5263" t="3099" r="7894"/>
          <a:stretch>
            <a:fillRect/>
          </a:stretch>
        </p:blipFill>
        <p:spPr bwMode="auto">
          <a:xfrm>
            <a:off x="7858148" y="1857370"/>
            <a:ext cx="1075388" cy="1018896"/>
          </a:xfrm>
          <a:prstGeom prst="rect">
            <a:avLst/>
          </a:prstGeom>
          <a:noFill/>
        </p:spPr>
      </p:pic>
      <p:pic>
        <p:nvPicPr>
          <p:cNvPr id="125976" name="Picture 24" descr="Новокс-500 таблетки, в/плів. обол. по 500 мг №5"/>
          <p:cNvPicPr>
            <a:picLocks noChangeAspect="1" noChangeArrowheads="1"/>
          </p:cNvPicPr>
          <p:nvPr/>
        </p:nvPicPr>
        <p:blipFill>
          <a:blip r:embed="rId13"/>
          <a:srcRect t="9091" r="3030" b="9091"/>
          <a:stretch>
            <a:fillRect/>
          </a:stretch>
        </p:blipFill>
        <p:spPr bwMode="auto">
          <a:xfrm>
            <a:off x="1785918" y="3500444"/>
            <a:ext cx="1439343" cy="1214446"/>
          </a:xfrm>
          <a:prstGeom prst="rect">
            <a:avLst/>
          </a:prstGeom>
          <a:noFill/>
        </p:spPr>
      </p:pic>
      <p:pic>
        <p:nvPicPr>
          <p:cNvPr id="125978" name="Picture 26" descr="Леваксела таблетки, в/плів. обол. по 500 мг №5"/>
          <p:cNvPicPr>
            <a:picLocks noChangeAspect="1" noChangeArrowheads="1"/>
          </p:cNvPicPr>
          <p:nvPr/>
        </p:nvPicPr>
        <p:blipFill>
          <a:blip r:embed="rId14"/>
          <a:srcRect t="13125" r="2499" b="15624"/>
          <a:stretch>
            <a:fillRect/>
          </a:stretch>
        </p:blipFill>
        <p:spPr bwMode="auto">
          <a:xfrm>
            <a:off x="3357554" y="2285998"/>
            <a:ext cx="1214446" cy="887480"/>
          </a:xfrm>
          <a:prstGeom prst="rect">
            <a:avLst/>
          </a:prstGeom>
          <a:noFill/>
        </p:spPr>
      </p:pic>
      <p:pic>
        <p:nvPicPr>
          <p:cNvPr id="125980" name="Picture 28" descr="Левоксимед таблетки, в/плів. обол. по 500 мг №7"/>
          <p:cNvPicPr>
            <a:picLocks noChangeAspect="1" noChangeArrowheads="1"/>
          </p:cNvPicPr>
          <p:nvPr/>
        </p:nvPicPr>
        <p:blipFill>
          <a:blip r:embed="rId15"/>
          <a:srcRect l="11250" t="26250" r="9999" b="28750"/>
          <a:stretch>
            <a:fillRect/>
          </a:stretch>
        </p:blipFill>
        <p:spPr bwMode="auto">
          <a:xfrm>
            <a:off x="214282" y="1428742"/>
            <a:ext cx="1535917" cy="877667"/>
          </a:xfrm>
          <a:prstGeom prst="rect">
            <a:avLst/>
          </a:prstGeom>
          <a:noFill/>
        </p:spPr>
      </p:pic>
      <p:pic>
        <p:nvPicPr>
          <p:cNvPr id="125982" name="Picture 30" descr="Лефлок таблетки, в/плів. обол. по 500 мг №5"/>
          <p:cNvPicPr>
            <a:picLocks noChangeAspect="1" noChangeArrowheads="1"/>
          </p:cNvPicPr>
          <p:nvPr/>
        </p:nvPicPr>
        <p:blipFill>
          <a:blip r:embed="rId16"/>
          <a:srcRect t="16875" r="2499" b="13749"/>
          <a:stretch>
            <a:fillRect/>
          </a:stretch>
        </p:blipFill>
        <p:spPr bwMode="auto">
          <a:xfrm>
            <a:off x="1857356" y="1357304"/>
            <a:ext cx="1405591" cy="1000132"/>
          </a:xfrm>
          <a:prstGeom prst="rect">
            <a:avLst/>
          </a:prstGeom>
          <a:noFill/>
        </p:spPr>
      </p:pic>
      <p:pic>
        <p:nvPicPr>
          <p:cNvPr id="125984" name="Picture 32" descr="Флоксіум таблетки, в/плів. обол. по 500 мг №10"/>
          <p:cNvPicPr>
            <a:picLocks noChangeAspect="1" noChangeArrowheads="1"/>
          </p:cNvPicPr>
          <p:nvPr/>
        </p:nvPicPr>
        <p:blipFill>
          <a:blip r:embed="rId17"/>
          <a:srcRect l="25000" t="19133" r="28749" b="29209"/>
          <a:stretch>
            <a:fillRect/>
          </a:stretch>
        </p:blipFill>
        <p:spPr bwMode="auto">
          <a:xfrm>
            <a:off x="6429388" y="1928808"/>
            <a:ext cx="1214446" cy="886218"/>
          </a:xfrm>
          <a:prstGeom prst="rect">
            <a:avLst/>
          </a:prstGeom>
          <a:noFill/>
        </p:spPr>
      </p:pic>
      <p:pic>
        <p:nvPicPr>
          <p:cNvPr id="125986" name="Picture 34" descr="Локсоф таблетки, в/плів. обол. по 500 мг №5"/>
          <p:cNvPicPr>
            <a:picLocks noChangeAspect="1" noChangeArrowheads="1"/>
          </p:cNvPicPr>
          <p:nvPr/>
        </p:nvPicPr>
        <p:blipFill>
          <a:blip r:embed="rId18"/>
          <a:srcRect l="13125" t="20625" r="13749" b="17500"/>
          <a:stretch>
            <a:fillRect/>
          </a:stretch>
        </p:blipFill>
        <p:spPr bwMode="auto">
          <a:xfrm>
            <a:off x="3714744" y="1214428"/>
            <a:ext cx="1181974" cy="1000132"/>
          </a:xfrm>
          <a:prstGeom prst="rect">
            <a:avLst/>
          </a:prstGeom>
          <a:noFill/>
        </p:spPr>
      </p:pic>
      <p:pic>
        <p:nvPicPr>
          <p:cNvPr id="125988" name="Picture 36" descr="Тайгерон таблетки, в/о по 750 мг №5"/>
          <p:cNvPicPr>
            <a:picLocks noChangeAspect="1" noChangeArrowheads="1"/>
          </p:cNvPicPr>
          <p:nvPr/>
        </p:nvPicPr>
        <p:blipFill>
          <a:blip r:embed="rId19"/>
          <a:srcRect t="11250" r="4374" b="15624"/>
          <a:stretch>
            <a:fillRect/>
          </a:stretch>
        </p:blipFill>
        <p:spPr bwMode="auto">
          <a:xfrm>
            <a:off x="5072066" y="1214428"/>
            <a:ext cx="1307865" cy="1000132"/>
          </a:xfrm>
          <a:prstGeom prst="rect">
            <a:avLst/>
          </a:prstGeom>
          <a:noFill/>
        </p:spPr>
      </p:pic>
      <p:pic>
        <p:nvPicPr>
          <p:cNvPr id="125990" name="Picture 38" descr="Тайгерон таблетки, в/о по 500 мг №10"/>
          <p:cNvPicPr>
            <a:picLocks noChangeAspect="1" noChangeArrowheads="1"/>
          </p:cNvPicPr>
          <p:nvPr/>
        </p:nvPicPr>
        <p:blipFill>
          <a:blip r:embed="rId20"/>
          <a:srcRect t="13125" r="2499" b="13749"/>
          <a:stretch>
            <a:fillRect/>
          </a:stretch>
        </p:blipFill>
        <p:spPr bwMode="auto">
          <a:xfrm>
            <a:off x="6858016" y="1000114"/>
            <a:ext cx="114300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Левоксимед краплі оч., р-н 5 мг/мл по 5 мл у флак.-крап."/>
          <p:cNvPicPr>
            <a:picLocks noChangeAspect="1" noChangeArrowheads="1"/>
          </p:cNvPicPr>
          <p:nvPr/>
        </p:nvPicPr>
        <p:blipFill>
          <a:blip r:embed="rId2"/>
          <a:srcRect l="30000" t="11250" r="28749" b="13750"/>
          <a:stretch>
            <a:fillRect/>
          </a:stretch>
        </p:blipFill>
        <p:spPr bwMode="auto">
          <a:xfrm>
            <a:off x="428596" y="285734"/>
            <a:ext cx="1139436" cy="2071702"/>
          </a:xfrm>
          <a:prstGeom prst="rect">
            <a:avLst/>
          </a:prstGeom>
          <a:noFill/>
        </p:spPr>
      </p:pic>
      <p:pic>
        <p:nvPicPr>
          <p:cNvPr id="126980" name="Picture 4" descr="Офтаквікс краплі оч. 5 мг/мл по 5 мл у флак.-крап."/>
          <p:cNvPicPr>
            <a:picLocks noChangeAspect="1" noChangeArrowheads="1"/>
          </p:cNvPicPr>
          <p:nvPr/>
        </p:nvPicPr>
        <p:blipFill>
          <a:blip r:embed="rId3"/>
          <a:srcRect l="24375" t="3750" r="23124"/>
          <a:stretch>
            <a:fillRect/>
          </a:stretch>
        </p:blipFill>
        <p:spPr bwMode="auto">
          <a:xfrm>
            <a:off x="1857356" y="214296"/>
            <a:ext cx="1207960" cy="2214578"/>
          </a:xfrm>
          <a:prstGeom prst="rect">
            <a:avLst/>
          </a:prstGeom>
          <a:noFill/>
        </p:spPr>
      </p:pic>
      <p:pic>
        <p:nvPicPr>
          <p:cNvPr id="126982" name="Picture 6" descr="Л-оптик Ромфарм краплі оч., р-н 5 мг/мл по 5 мл у флак."/>
          <p:cNvPicPr>
            <a:picLocks noChangeAspect="1" noChangeArrowheads="1"/>
          </p:cNvPicPr>
          <p:nvPr/>
        </p:nvPicPr>
        <p:blipFill>
          <a:blip r:embed="rId4"/>
          <a:srcRect l="22500" t="26250" r="32500" b="13749"/>
          <a:stretch>
            <a:fillRect/>
          </a:stretch>
        </p:blipFill>
        <p:spPr bwMode="auto">
          <a:xfrm>
            <a:off x="5429256" y="214296"/>
            <a:ext cx="1500198" cy="2000264"/>
          </a:xfrm>
          <a:prstGeom prst="rect">
            <a:avLst/>
          </a:prstGeom>
          <a:noFill/>
        </p:spPr>
      </p:pic>
      <p:pic>
        <p:nvPicPr>
          <p:cNvPr id="126984" name="Picture 8" descr="Левоайнекст краплі оч., р-н 5 мг/мл по 5 мл у флак.-крап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14296"/>
            <a:ext cx="2143140" cy="2143140"/>
          </a:xfrm>
          <a:prstGeom prst="rect">
            <a:avLst/>
          </a:prstGeom>
          <a:noFill/>
        </p:spPr>
      </p:pic>
      <p:pic>
        <p:nvPicPr>
          <p:cNvPr id="126986" name="Picture 10" descr="Офтаквікс краплі оч. 5 мг/мл по 0.3 мл №10 у тюб.-крап."/>
          <p:cNvPicPr>
            <a:picLocks noChangeAspect="1" noChangeArrowheads="1"/>
          </p:cNvPicPr>
          <p:nvPr/>
        </p:nvPicPr>
        <p:blipFill>
          <a:blip r:embed="rId6"/>
          <a:srcRect t="11250" r="2499" b="19375"/>
          <a:stretch>
            <a:fillRect/>
          </a:stretch>
        </p:blipFill>
        <p:spPr bwMode="auto">
          <a:xfrm>
            <a:off x="3071802" y="357172"/>
            <a:ext cx="2208785" cy="15716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786064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>
                <a:latin typeface="+mj-lt"/>
              </a:rPr>
              <a:t>Показання</a:t>
            </a:r>
            <a:endParaRPr lang="ru-RU" sz="1600" b="1" dirty="0">
              <a:latin typeface="+mj-lt"/>
            </a:endParaRPr>
          </a:p>
          <a:p>
            <a:pPr algn="just"/>
            <a:r>
              <a:rPr lang="ru-RU" sz="1600" dirty="0" err="1">
                <a:latin typeface="+mj-lt"/>
              </a:rPr>
              <a:t>Місцеве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лікування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зовнішніх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бактеріальних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очних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інфекцій</a:t>
            </a:r>
            <a:r>
              <a:rPr lang="ru-RU" sz="1600" dirty="0">
                <a:latin typeface="+mj-lt"/>
              </a:rPr>
              <a:t> у </a:t>
            </a:r>
            <a:r>
              <a:rPr lang="ru-RU" sz="1600" dirty="0" err="1">
                <a:latin typeface="+mj-lt"/>
              </a:rPr>
              <a:t>пацієнтів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віком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від</a:t>
            </a:r>
            <a:r>
              <a:rPr lang="ru-RU" sz="1600" dirty="0">
                <a:latin typeface="+mj-lt"/>
              </a:rPr>
              <a:t> 1 року, </a:t>
            </a:r>
            <a:r>
              <a:rPr lang="ru-RU" sz="1600" dirty="0" err="1">
                <a:latin typeface="+mj-lt"/>
              </a:rPr>
              <a:t>спричинених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мікроорганізмами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чутливими</a:t>
            </a:r>
            <a:r>
              <a:rPr lang="ru-RU" sz="1600" dirty="0">
                <a:latin typeface="+mj-lt"/>
              </a:rPr>
              <a:t> до </a:t>
            </a:r>
            <a:r>
              <a:rPr lang="ru-RU" sz="1600" dirty="0" err="1">
                <a:latin typeface="+mj-lt"/>
              </a:rPr>
              <a:t>левофлоксацину</a:t>
            </a:r>
            <a:r>
              <a:rPr lang="ru-RU" sz="1600" dirty="0">
                <a:latin typeface="+mj-lt"/>
              </a:rPr>
              <a:t>.</a:t>
            </a:r>
          </a:p>
          <a:p>
            <a:pPr algn="just"/>
            <a:r>
              <a:rPr lang="ru-RU" sz="1600" dirty="0">
                <a:latin typeface="+mj-lt"/>
              </a:rPr>
              <a:t>Не </a:t>
            </a:r>
            <a:r>
              <a:rPr lang="ru-RU" sz="1600" dirty="0" err="1">
                <a:latin typeface="+mj-lt"/>
              </a:rPr>
              <a:t>можна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вводити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під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кон’юнктиву</a:t>
            </a:r>
            <a:r>
              <a:rPr lang="ru-RU" sz="1600" dirty="0">
                <a:latin typeface="+mj-lt"/>
              </a:rPr>
              <a:t> та </a:t>
            </a:r>
            <a:r>
              <a:rPr lang="ru-RU" sz="1600" dirty="0" err="1">
                <a:latin typeface="+mj-lt"/>
              </a:rPr>
              <a:t>безпосередньо</a:t>
            </a:r>
            <a:r>
              <a:rPr lang="ru-RU" sz="1600" dirty="0">
                <a:latin typeface="+mj-lt"/>
              </a:rPr>
              <a:t> у </a:t>
            </a:r>
            <a:r>
              <a:rPr lang="ru-RU" sz="1600" dirty="0" err="1">
                <a:latin typeface="+mj-lt"/>
              </a:rPr>
              <a:t>передню</a:t>
            </a:r>
            <a:r>
              <a:rPr lang="ru-RU" sz="1600" dirty="0">
                <a:latin typeface="+mj-lt"/>
              </a:rPr>
              <a:t> камеру ока. </a:t>
            </a:r>
          </a:p>
          <a:p>
            <a:pPr algn="just"/>
            <a:r>
              <a:rPr lang="ru-RU" sz="1600" dirty="0">
                <a:latin typeface="+mj-lt"/>
              </a:rPr>
              <a:t>Консервант </a:t>
            </a:r>
            <a:r>
              <a:rPr lang="ru-RU" sz="1600" dirty="0" err="1">
                <a:latin typeface="+mj-lt"/>
              </a:rPr>
              <a:t>бензалконію</a:t>
            </a:r>
            <a:r>
              <a:rPr lang="ru-RU" sz="1600" dirty="0">
                <a:latin typeface="+mj-lt"/>
              </a:rPr>
              <a:t> хлорид </a:t>
            </a:r>
            <a:r>
              <a:rPr lang="ru-RU" sz="1600" dirty="0" err="1">
                <a:latin typeface="+mj-lt"/>
              </a:rPr>
              <a:t>може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спричиняти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подразнення</a:t>
            </a:r>
            <a:r>
              <a:rPr lang="ru-RU" sz="1600" dirty="0">
                <a:latin typeface="+mj-lt"/>
              </a:rPr>
              <a:t> очей.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latin typeface="+mj-lt"/>
              </a:rPr>
              <a:t>Препарати</a:t>
            </a:r>
            <a:r>
              <a:rPr lang="ru-RU" sz="1800" b="1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I</a:t>
            </a:r>
            <a:r>
              <a:rPr lang="uk-UA" sz="1800" b="1" dirty="0">
                <a:latin typeface="+mj-lt"/>
              </a:rPr>
              <a:t>ІІ</a:t>
            </a:r>
            <a:r>
              <a:rPr lang="en-US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покоління</a:t>
            </a:r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21456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n-lt"/>
              </a:rPr>
              <a:t>Монофторовані</a:t>
            </a:r>
            <a:r>
              <a:rPr lang="ru-RU" sz="1600" dirty="0">
                <a:latin typeface="+mn-lt"/>
              </a:rPr>
              <a:t> аналоги </a:t>
            </a:r>
            <a:r>
              <a:rPr lang="ru-RU" sz="1600" dirty="0" err="1">
                <a:latin typeface="+mn-lt"/>
              </a:rPr>
              <a:t>ципрофлоксацину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моксифлоксацин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гатифлоксацин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геміфлоксацин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ситафлоксацин</a:t>
            </a:r>
            <a:r>
              <a:rPr lang="ru-RU" sz="1600" dirty="0">
                <a:latin typeface="+mn-lt"/>
              </a:rPr>
              <a:t>) </a:t>
            </a:r>
            <a:r>
              <a:rPr lang="ru-RU" sz="1600" dirty="0" err="1">
                <a:latin typeface="+mn-lt"/>
              </a:rPr>
              <a:t>більш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активні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відносно</a:t>
            </a:r>
            <a:r>
              <a:rPr lang="ru-RU" sz="1600" dirty="0">
                <a:latin typeface="+mn-lt"/>
              </a:rPr>
              <a:t> Г+ </a:t>
            </a:r>
            <a:r>
              <a:rPr lang="ru-RU" sz="1600" dirty="0" err="1">
                <a:latin typeface="+mn-lt"/>
              </a:rPr>
              <a:t>аеробних</a:t>
            </a:r>
            <a:r>
              <a:rPr lang="ru-RU" sz="1600" dirty="0">
                <a:latin typeface="+mn-lt"/>
              </a:rPr>
              <a:t> м/о, </a:t>
            </a:r>
            <a:r>
              <a:rPr lang="ru-RU" sz="1600" dirty="0" err="1">
                <a:latin typeface="+mn-lt"/>
              </a:rPr>
              <a:t>мікоплазм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мікобактерій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 err="1">
                <a:latin typeface="+mn-lt"/>
              </a:rPr>
              <a:t>Фторхінолони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стійкі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β-</a:t>
            </a:r>
            <a:r>
              <a:rPr lang="ru-RU" sz="1600" dirty="0" err="1">
                <a:latin typeface="+mn-lt"/>
              </a:rPr>
              <a:t>лактамаз</a:t>
            </a:r>
            <a:r>
              <a:rPr lang="ru-RU" sz="1600" dirty="0">
                <a:latin typeface="+mn-lt"/>
              </a:rPr>
              <a:t> Г- та Г+ </a:t>
            </a:r>
            <a:r>
              <a:rPr lang="ru-RU" sz="1600" dirty="0" err="1">
                <a:latin typeface="+mn-lt"/>
              </a:rPr>
              <a:t>бактерій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але</a:t>
            </a:r>
            <a:r>
              <a:rPr lang="ru-RU" sz="1600" dirty="0">
                <a:latin typeface="+mn-lt"/>
              </a:rPr>
              <a:t> не </a:t>
            </a:r>
            <a:r>
              <a:rPr lang="ru-RU" sz="1600" dirty="0" err="1">
                <a:latin typeface="+mn-lt"/>
              </a:rPr>
              <a:t>всі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препарати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діють</a:t>
            </a:r>
            <a:r>
              <a:rPr lang="ru-RU" sz="1600" dirty="0">
                <a:latin typeface="+mn-lt"/>
              </a:rPr>
              <a:t> на </a:t>
            </a:r>
            <a:r>
              <a:rPr lang="ru-RU" sz="1600" dirty="0" err="1">
                <a:latin typeface="+mn-lt"/>
              </a:rPr>
              <a:t>метицилінорезистентні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стафілококи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виключенням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тровафлоксацин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моксифлоксацин</a:t>
            </a:r>
            <a:r>
              <a:rPr lang="ru-RU" sz="1600" dirty="0">
                <a:latin typeface="+mn-lt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714362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err="1">
                <a:solidFill>
                  <a:srgbClr val="002060"/>
                </a:solidFill>
                <a:latin typeface="+mn-lt"/>
              </a:rPr>
              <a:t>Моксифлоксацин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800" b="1" dirty="0" err="1">
                <a:solidFill>
                  <a:srgbClr val="002060"/>
                </a:solidFill>
                <a:latin typeface="+mn-lt"/>
              </a:rPr>
              <a:t>Геміфлоксацин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800" b="1" dirty="0" err="1">
                <a:solidFill>
                  <a:srgbClr val="002060"/>
                </a:solidFill>
                <a:latin typeface="+mn-lt"/>
              </a:rPr>
              <a:t>Гатифлоксацин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800" b="1" dirty="0" err="1">
                <a:solidFill>
                  <a:srgbClr val="002060"/>
                </a:solidFill>
                <a:latin typeface="+mn-lt"/>
              </a:rPr>
              <a:t>Ситафлоксацин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800" b="1" dirty="0" err="1">
                <a:solidFill>
                  <a:srgbClr val="002060"/>
                </a:solidFill>
                <a:latin typeface="+mn-lt"/>
              </a:rPr>
              <a:t>Тровафлоксацин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Моксифлоксацин Сандоз таблетки, в/плів. обол. по 400 мг №7"/>
          <p:cNvPicPr>
            <a:picLocks noChangeAspect="1" noChangeArrowheads="1"/>
          </p:cNvPicPr>
          <p:nvPr/>
        </p:nvPicPr>
        <p:blipFill>
          <a:blip r:embed="rId2"/>
          <a:srcRect t="1880" r="887" b="17293"/>
          <a:stretch>
            <a:fillRect/>
          </a:stretch>
        </p:blipFill>
        <p:spPr bwMode="auto">
          <a:xfrm>
            <a:off x="2000232" y="3571882"/>
            <a:ext cx="1523455" cy="977734"/>
          </a:xfrm>
          <a:prstGeom prst="rect">
            <a:avLst/>
          </a:prstGeom>
          <a:noFill/>
        </p:spPr>
      </p:pic>
      <p:pic>
        <p:nvPicPr>
          <p:cNvPr id="128004" name="Picture 4" descr="Моксифлоксацин таблетки, в/о по 400 мг №5 (5х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20"/>
            <a:ext cx="1714512" cy="895745"/>
          </a:xfrm>
          <a:prstGeom prst="rect">
            <a:avLst/>
          </a:prstGeom>
          <a:noFill/>
        </p:spPr>
      </p:pic>
      <p:pic>
        <p:nvPicPr>
          <p:cNvPr id="128008" name="Picture 8" descr="Моксифлоксацин-Фармекс таблетки, в/о по 400 мг №5 (5х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714758"/>
            <a:ext cx="1785950" cy="916787"/>
          </a:xfrm>
          <a:prstGeom prst="rect">
            <a:avLst/>
          </a:prstGeom>
          <a:noFill/>
        </p:spPr>
      </p:pic>
      <p:pic>
        <p:nvPicPr>
          <p:cNvPr id="128010" name="Picture 10" descr="Моксифлоксацин-Тева розчин д/інф. 400 мг/250 мл по 250 мл у флак."/>
          <p:cNvPicPr>
            <a:picLocks noChangeAspect="1" noChangeArrowheads="1"/>
          </p:cNvPicPr>
          <p:nvPr/>
        </p:nvPicPr>
        <p:blipFill>
          <a:blip r:embed="rId5"/>
          <a:srcRect l="11585" r="18902"/>
          <a:stretch>
            <a:fillRect/>
          </a:stretch>
        </p:blipFill>
        <p:spPr bwMode="auto">
          <a:xfrm>
            <a:off x="8072462" y="2928940"/>
            <a:ext cx="857256" cy="18024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78580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+mj-lt"/>
              </a:rPr>
              <a:t>8-метоксифторхінолоновий </a:t>
            </a:r>
            <a:r>
              <a:rPr lang="ru-RU" sz="1600" dirty="0" err="1">
                <a:latin typeface="+mj-lt"/>
              </a:rPr>
              <a:t>засіб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із</a:t>
            </a:r>
            <a:r>
              <a:rPr lang="ru-RU" sz="1600" dirty="0">
                <a:latin typeface="+mj-lt"/>
              </a:rPr>
              <a:t> широким спектром </a:t>
            </a:r>
            <a:r>
              <a:rPr lang="ru-RU" sz="1600" dirty="0" err="1">
                <a:latin typeface="+mj-lt"/>
              </a:rPr>
              <a:t>бактерицидної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дії</a:t>
            </a:r>
            <a:r>
              <a:rPr lang="ru-RU" sz="1600" dirty="0">
                <a:latin typeface="+mj-lt"/>
              </a:rPr>
              <a:t>. </a:t>
            </a:r>
            <a:r>
              <a:rPr lang="en-US" sz="1600" i="1" dirty="0">
                <a:latin typeface="+mj-lt"/>
              </a:rPr>
              <a:t>In vitro</a:t>
            </a:r>
            <a:r>
              <a:rPr lang="en-US" sz="1600" dirty="0">
                <a:latin typeface="+mj-lt"/>
              </a:rPr>
              <a:t> </a:t>
            </a:r>
            <a:r>
              <a:rPr lang="ru-RU" sz="1600" dirty="0" err="1">
                <a:latin typeface="+mj-lt"/>
              </a:rPr>
              <a:t>моксифлоксацин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ефективний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щодо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багатьох</a:t>
            </a:r>
            <a:r>
              <a:rPr lang="ru-RU" sz="1600" dirty="0">
                <a:latin typeface="+mj-lt"/>
              </a:rPr>
              <a:t> Г+ та Г- м/о.</a:t>
            </a:r>
          </a:p>
          <a:p>
            <a:pPr algn="just"/>
            <a:r>
              <a:rPr lang="ru-RU" sz="1600" dirty="0" err="1">
                <a:latin typeface="+mj-lt"/>
              </a:rPr>
              <a:t>Встановлено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що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моксифлоксацин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ефективний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відносно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бактерій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стійких</a:t>
            </a:r>
            <a:r>
              <a:rPr lang="ru-RU" sz="1600" dirty="0">
                <a:latin typeface="+mj-lt"/>
              </a:rPr>
              <a:t> до </a:t>
            </a:r>
            <a:r>
              <a:rPr lang="el-GR" sz="1600" dirty="0">
                <a:latin typeface="+mj-lt"/>
              </a:rPr>
              <a:t>β-</a:t>
            </a:r>
            <a:r>
              <a:rPr lang="ru-RU" sz="1600" dirty="0" err="1">
                <a:latin typeface="+mj-lt"/>
              </a:rPr>
              <a:t>лактамних</a:t>
            </a:r>
            <a:r>
              <a:rPr lang="ru-RU" sz="1600" dirty="0">
                <a:latin typeface="+mj-lt"/>
              </a:rPr>
              <a:t> та </a:t>
            </a:r>
            <a:r>
              <a:rPr lang="ru-RU" sz="1600" dirty="0" err="1">
                <a:latin typeface="+mj-lt"/>
              </a:rPr>
              <a:t>макролідних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препаратів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14296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err="1">
                <a:solidFill>
                  <a:srgbClr val="002060"/>
                </a:solidFill>
                <a:latin typeface="+mj-lt"/>
              </a:rPr>
              <a:t>Моксифлоксацин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8012" name="Picture 12" descr="Мофлакса таблетки, в/плів. обол. по 400 мг №5"/>
          <p:cNvPicPr>
            <a:picLocks noChangeAspect="1" noChangeArrowheads="1"/>
          </p:cNvPicPr>
          <p:nvPr/>
        </p:nvPicPr>
        <p:blipFill>
          <a:blip r:embed="rId6"/>
          <a:srcRect t="18750" r="2499" b="19374"/>
          <a:stretch>
            <a:fillRect/>
          </a:stretch>
        </p:blipFill>
        <p:spPr bwMode="auto">
          <a:xfrm>
            <a:off x="5357818" y="3714758"/>
            <a:ext cx="1500198" cy="952048"/>
          </a:xfrm>
          <a:prstGeom prst="rect">
            <a:avLst/>
          </a:prstGeom>
          <a:noFill/>
        </p:spPr>
      </p:pic>
      <p:pic>
        <p:nvPicPr>
          <p:cNvPr id="128014" name="Picture 14" descr="Авелокс таблетки, в/о по 400 мг №5"/>
          <p:cNvPicPr>
            <a:picLocks noChangeAspect="1" noChangeArrowheads="1"/>
          </p:cNvPicPr>
          <p:nvPr/>
        </p:nvPicPr>
        <p:blipFill>
          <a:blip r:embed="rId7"/>
          <a:srcRect l="11250" t="28125" r="6249" b="15624"/>
          <a:stretch>
            <a:fillRect/>
          </a:stretch>
        </p:blipFill>
        <p:spPr bwMode="auto">
          <a:xfrm>
            <a:off x="285720" y="2285998"/>
            <a:ext cx="1676412" cy="1143008"/>
          </a:xfrm>
          <a:prstGeom prst="rect">
            <a:avLst/>
          </a:prstGeom>
          <a:noFill/>
        </p:spPr>
      </p:pic>
      <p:pic>
        <p:nvPicPr>
          <p:cNvPr id="128016" name="Picture 16" descr="Моксикум таблетки, в/плів. обол. по 400 мг №7 (7х1)"/>
          <p:cNvPicPr>
            <a:picLocks noChangeAspect="1" noChangeArrowheads="1"/>
          </p:cNvPicPr>
          <p:nvPr/>
        </p:nvPicPr>
        <p:blipFill>
          <a:blip r:embed="rId8"/>
          <a:srcRect l="10870" t="28125" r="9420" b="21250"/>
          <a:stretch>
            <a:fillRect/>
          </a:stretch>
        </p:blipFill>
        <p:spPr bwMode="auto">
          <a:xfrm>
            <a:off x="2143108" y="2285998"/>
            <a:ext cx="1629845" cy="1000132"/>
          </a:xfrm>
          <a:prstGeom prst="rect">
            <a:avLst/>
          </a:prstGeom>
          <a:noFill/>
        </p:spPr>
      </p:pic>
      <p:pic>
        <p:nvPicPr>
          <p:cNvPr id="128018" name="Picture 18" descr="Атовакс таблетки, в/плів. обол. по 400 мг №5"/>
          <p:cNvPicPr>
            <a:picLocks noChangeAspect="1" noChangeArrowheads="1"/>
          </p:cNvPicPr>
          <p:nvPr/>
        </p:nvPicPr>
        <p:blipFill>
          <a:blip r:embed="rId9"/>
          <a:srcRect t="9375" r="624" b="9999"/>
          <a:stretch>
            <a:fillRect/>
          </a:stretch>
        </p:blipFill>
        <p:spPr bwMode="auto">
          <a:xfrm>
            <a:off x="7429520" y="1928808"/>
            <a:ext cx="1232721" cy="1000132"/>
          </a:xfrm>
          <a:prstGeom prst="rect">
            <a:avLst/>
          </a:prstGeom>
          <a:noFill/>
        </p:spPr>
      </p:pic>
      <p:pic>
        <p:nvPicPr>
          <p:cNvPr id="128020" name="Picture 20" descr="Мофлакса розчин д/інф. 400 мг/250 мл по 250 мл у флак."/>
          <p:cNvPicPr>
            <a:picLocks noChangeAspect="1" noChangeArrowheads="1"/>
          </p:cNvPicPr>
          <p:nvPr/>
        </p:nvPicPr>
        <p:blipFill>
          <a:blip r:embed="rId10"/>
          <a:srcRect l="22222" r="19444"/>
          <a:stretch>
            <a:fillRect/>
          </a:stretch>
        </p:blipFill>
        <p:spPr bwMode="auto">
          <a:xfrm>
            <a:off x="6929454" y="2857502"/>
            <a:ext cx="1071570" cy="1836977"/>
          </a:xfrm>
          <a:prstGeom prst="rect">
            <a:avLst/>
          </a:prstGeom>
          <a:noFill/>
        </p:spPr>
      </p:pic>
      <p:pic>
        <p:nvPicPr>
          <p:cNvPr id="128022" name="Picture 22" descr="Моксимак розчин д/інф. 400 мг/250 мл по 250 мл у конт."/>
          <p:cNvPicPr>
            <a:picLocks noChangeAspect="1" noChangeArrowheads="1"/>
          </p:cNvPicPr>
          <p:nvPr/>
        </p:nvPicPr>
        <p:blipFill>
          <a:blip r:embed="rId11"/>
          <a:srcRect l="18750" t="1875" r="17499"/>
          <a:stretch>
            <a:fillRect/>
          </a:stretch>
        </p:blipFill>
        <p:spPr bwMode="auto">
          <a:xfrm>
            <a:off x="3857620" y="2143122"/>
            <a:ext cx="1000132" cy="1539408"/>
          </a:xfrm>
          <a:prstGeom prst="rect">
            <a:avLst/>
          </a:prstGeom>
          <a:noFill/>
        </p:spPr>
      </p:pic>
      <p:pic>
        <p:nvPicPr>
          <p:cNvPr id="128024" name="Picture 24" descr="Моксимак таблетки, в/плів. обол. по 400 мг №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214312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Вігамокс краплі оч. 0.5 % по 5 мл у флак.-крап. &quot;дроп-тейнер®&quot;"/>
          <p:cNvPicPr>
            <a:picLocks noChangeAspect="1" noChangeArrowheads="1"/>
          </p:cNvPicPr>
          <p:nvPr/>
        </p:nvPicPr>
        <p:blipFill>
          <a:blip r:embed="rId2"/>
          <a:srcRect l="15000" t="13125" r="13749" b="8124"/>
          <a:stretch>
            <a:fillRect/>
          </a:stretch>
        </p:blipFill>
        <p:spPr bwMode="auto">
          <a:xfrm>
            <a:off x="928662" y="214296"/>
            <a:ext cx="1857388" cy="2052903"/>
          </a:xfrm>
          <a:prstGeom prst="rect">
            <a:avLst/>
          </a:prstGeom>
          <a:noFill/>
        </p:spPr>
      </p:pic>
      <p:pic>
        <p:nvPicPr>
          <p:cNvPr id="3" name="Picture 6" descr="Моксифлоксацин-Фармекс краплі оч. 5 мг/мл по 5 мл у флак. з криш.-крап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58"/>
            <a:ext cx="1519039" cy="2143140"/>
          </a:xfrm>
          <a:prstGeom prst="rect">
            <a:avLst/>
          </a:prstGeom>
          <a:noFill/>
        </p:spPr>
      </p:pic>
      <p:pic>
        <p:nvPicPr>
          <p:cNvPr id="129028" name="Picture 4" descr="Цитомоксан краплі оч. 0.5 % по 5 мл у флак."/>
          <p:cNvPicPr>
            <a:picLocks noChangeAspect="1" noChangeArrowheads="1"/>
          </p:cNvPicPr>
          <p:nvPr/>
        </p:nvPicPr>
        <p:blipFill>
          <a:blip r:embed="rId4"/>
          <a:srcRect l="11756" t="11250" r="13009" b="11874"/>
          <a:stretch>
            <a:fillRect/>
          </a:stretch>
        </p:blipFill>
        <p:spPr bwMode="auto">
          <a:xfrm>
            <a:off x="6072198" y="142858"/>
            <a:ext cx="1728451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500312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+mj-lt"/>
              </a:rPr>
              <a:t>Місцеве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лікування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бактеріального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кон’юнктивіту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викликаного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чутливими</a:t>
            </a:r>
            <a:r>
              <a:rPr lang="ru-RU" dirty="0">
                <a:latin typeface="+mj-lt"/>
              </a:rPr>
              <a:t> до </a:t>
            </a:r>
            <a:r>
              <a:rPr lang="ru-RU" dirty="0" err="1">
                <a:latin typeface="+mj-lt"/>
              </a:rPr>
              <a:t>моксифлоксацину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штамами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бактерій</a:t>
            </a:r>
            <a:r>
              <a:rPr lang="ru-RU" dirty="0">
                <a:latin typeface="+mj-lt"/>
              </a:rPr>
              <a:t>. </a:t>
            </a:r>
          </a:p>
          <a:p>
            <a:pPr algn="just"/>
            <a:r>
              <a:rPr lang="ru-RU" dirty="0" err="1">
                <a:latin typeface="+mj-lt"/>
              </a:rPr>
              <a:t>Закапувати</a:t>
            </a:r>
            <a:r>
              <a:rPr lang="ru-RU" dirty="0">
                <a:latin typeface="+mj-lt"/>
              </a:rPr>
              <a:t> по 1 </a:t>
            </a:r>
            <a:r>
              <a:rPr lang="ru-RU" dirty="0" err="1">
                <a:latin typeface="+mj-lt"/>
              </a:rPr>
              <a:t>краплі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уражене</a:t>
            </a:r>
            <a:r>
              <a:rPr lang="ru-RU" dirty="0">
                <a:latin typeface="+mj-lt"/>
              </a:rPr>
              <a:t> око (</a:t>
            </a:r>
            <a:r>
              <a:rPr lang="ru-RU" dirty="0" err="1">
                <a:latin typeface="+mj-lt"/>
              </a:rPr>
              <a:t>очі</a:t>
            </a:r>
            <a:r>
              <a:rPr lang="ru-RU" dirty="0">
                <a:latin typeface="+mj-lt"/>
              </a:rPr>
              <a:t>) 3 рази на день.</a:t>
            </a:r>
          </a:p>
          <a:p>
            <a:pPr algn="just"/>
            <a:r>
              <a:rPr lang="ru-RU" dirty="0" err="1">
                <a:latin typeface="+mj-lt"/>
              </a:rPr>
              <a:t>Зазвичай</a:t>
            </a:r>
            <a:r>
              <a:rPr lang="ru-RU" dirty="0">
                <a:latin typeface="+mj-lt"/>
              </a:rPr>
              <a:t> стан </a:t>
            </a:r>
            <a:r>
              <a:rPr lang="ru-RU" dirty="0" err="1">
                <a:latin typeface="+mj-lt"/>
              </a:rPr>
              <a:t>покращується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протягом</a:t>
            </a:r>
            <a:r>
              <a:rPr lang="ru-RU" dirty="0">
                <a:latin typeface="+mj-lt"/>
              </a:rPr>
              <a:t> 5 </a:t>
            </a:r>
            <a:r>
              <a:rPr lang="ru-RU" dirty="0" err="1">
                <a:latin typeface="+mj-lt"/>
              </a:rPr>
              <a:t>днів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після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лікування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слід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продовжувати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ще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наступні</a:t>
            </a:r>
            <a:r>
              <a:rPr lang="ru-RU" dirty="0">
                <a:latin typeface="+mj-lt"/>
              </a:rPr>
              <a:t> 2 – 3 </a:t>
            </a:r>
            <a:r>
              <a:rPr lang="ru-RU" dirty="0" err="1">
                <a:latin typeface="+mj-lt"/>
              </a:rPr>
              <a:t>дні</a:t>
            </a:r>
            <a:r>
              <a:rPr lang="ru-RU" dirty="0">
                <a:latin typeface="+mj-lt"/>
              </a:rPr>
              <a:t>. </a:t>
            </a:r>
          </a:p>
          <a:p>
            <a:pPr algn="just"/>
            <a:r>
              <a:rPr lang="ru-RU" dirty="0" err="1">
                <a:latin typeface="+mj-lt"/>
              </a:rPr>
              <a:t>Якщо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протягом</a:t>
            </a:r>
            <a:r>
              <a:rPr lang="ru-RU" dirty="0">
                <a:latin typeface="+mj-lt"/>
              </a:rPr>
              <a:t> 5 </a:t>
            </a:r>
            <a:r>
              <a:rPr lang="ru-RU" dirty="0" err="1">
                <a:latin typeface="+mj-lt"/>
              </a:rPr>
              <a:t>днів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проведеного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лікування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покращення</a:t>
            </a:r>
            <a:r>
              <a:rPr lang="ru-RU" dirty="0">
                <a:latin typeface="+mj-lt"/>
              </a:rPr>
              <a:t> не </a:t>
            </a:r>
            <a:r>
              <a:rPr lang="ru-RU" dirty="0" err="1">
                <a:latin typeface="+mj-lt"/>
              </a:rPr>
              <a:t>спостерігається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слід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проконсультуватися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лікарем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уточнення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діагнозу</a:t>
            </a:r>
            <a:r>
              <a:rPr lang="ru-RU" dirty="0">
                <a:latin typeface="+mj-lt"/>
              </a:rPr>
              <a:t> та/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лікування</a:t>
            </a:r>
            <a:r>
              <a:rPr lang="ru-RU" dirty="0">
                <a:latin typeface="+mj-lt"/>
              </a:rPr>
              <a:t>. </a:t>
            </a:r>
          </a:p>
          <a:p>
            <a:pPr algn="just"/>
            <a:r>
              <a:rPr lang="ru-RU" dirty="0" err="1">
                <a:latin typeface="+mj-lt"/>
              </a:rPr>
              <a:t>Тривалість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лікування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залежить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від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ступеня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тяжкості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захворювання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від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клінічної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бактеріологічної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картини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перебігу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захворювання</a:t>
            </a:r>
            <a:r>
              <a:rPr lang="ru-RU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Бігафлон розчин д/інф. 0.4 % по 100 мл у пляш."/>
          <p:cNvPicPr>
            <a:picLocks noChangeAspect="1" noChangeArrowheads="1"/>
          </p:cNvPicPr>
          <p:nvPr/>
        </p:nvPicPr>
        <p:blipFill>
          <a:blip r:embed="rId2"/>
          <a:srcRect l="33962" t="-1884" r="25000"/>
          <a:stretch>
            <a:fillRect/>
          </a:stretch>
        </p:blipFill>
        <p:spPr bwMode="auto">
          <a:xfrm>
            <a:off x="7572396" y="2928940"/>
            <a:ext cx="996263" cy="1857388"/>
          </a:xfrm>
          <a:prstGeom prst="rect">
            <a:avLst/>
          </a:prstGeom>
          <a:noFill/>
        </p:spPr>
      </p:pic>
      <p:pic>
        <p:nvPicPr>
          <p:cNvPr id="130052" name="Picture 4" descr="Озерлік таблетки, в/о по 400 мг №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86130"/>
            <a:ext cx="1922605" cy="12144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64292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err="1">
                <a:latin typeface="+mj-lt"/>
              </a:rPr>
              <a:t>Ефективний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відносно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бактерій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резистентних</a:t>
            </a:r>
            <a:r>
              <a:rPr lang="ru-RU" sz="1800" dirty="0">
                <a:latin typeface="+mj-lt"/>
              </a:rPr>
              <a:t> до </a:t>
            </a:r>
            <a:r>
              <a:rPr lang="ru-RU" sz="1800" dirty="0" err="1">
                <a:latin typeface="+mj-lt"/>
              </a:rPr>
              <a:t>β-лактамних 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макролідних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антибіотиків</a:t>
            </a:r>
            <a:r>
              <a:rPr lang="ru-RU" sz="1800" dirty="0">
                <a:latin typeface="+mj-lt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14296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err="1">
                <a:solidFill>
                  <a:srgbClr val="002060"/>
                </a:solidFill>
                <a:latin typeface="+mj-lt"/>
              </a:rPr>
              <a:t>Гатифлоксацин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357304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sz="1600" dirty="0" err="1">
                <a:latin typeface="+mn-lt"/>
              </a:rPr>
              <a:t>Показання</a:t>
            </a:r>
            <a:r>
              <a:rPr lang="ru-RU" sz="1600" dirty="0">
                <a:latin typeface="+mn-lt"/>
              </a:rPr>
              <a:t>: </a:t>
            </a:r>
            <a:r>
              <a:rPr lang="ru-RU" sz="1600" dirty="0" err="1">
                <a:latin typeface="+mn-lt"/>
              </a:rPr>
              <a:t>лікування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інфекційно-запальних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процесів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спричинених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чутливими</a:t>
            </a:r>
            <a:r>
              <a:rPr lang="ru-RU" sz="1600" dirty="0">
                <a:latin typeface="+mn-lt"/>
              </a:rPr>
              <a:t> до препарату м/о: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інфекції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дихальних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шляхів</a:t>
            </a:r>
            <a:r>
              <a:rPr lang="ru-RU" sz="1600" dirty="0">
                <a:latin typeface="+mn-lt"/>
              </a:rPr>
              <a:t> (у тому </a:t>
            </a:r>
            <a:r>
              <a:rPr lang="ru-RU" sz="1600" dirty="0" err="1">
                <a:latin typeface="+mn-lt"/>
              </a:rPr>
              <a:t>числі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загострення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хронічного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бронхіту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гострий</a:t>
            </a:r>
            <a:r>
              <a:rPr lang="ru-RU" sz="1600" dirty="0">
                <a:latin typeface="+mn-lt"/>
              </a:rPr>
              <a:t> синусит, </a:t>
            </a:r>
            <a:r>
              <a:rPr lang="ru-RU" sz="1600" dirty="0" err="1">
                <a:latin typeface="+mn-lt"/>
              </a:rPr>
              <a:t>негоспітальна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пневмонія</a:t>
            </a:r>
            <a:r>
              <a:rPr lang="ru-RU" sz="1600" dirty="0">
                <a:latin typeface="+mn-lt"/>
              </a:rPr>
              <a:t>);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інфекції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нирок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сечовидільної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системи</a:t>
            </a:r>
            <a:r>
              <a:rPr lang="ru-RU" sz="1600" dirty="0">
                <a:latin typeface="+mn-lt"/>
              </a:rPr>
              <a:t> (у тому </a:t>
            </a:r>
            <a:r>
              <a:rPr lang="ru-RU" sz="1600" dirty="0" err="1">
                <a:latin typeface="+mn-lt"/>
              </a:rPr>
              <a:t>числі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ускладнені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сечовивідних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шляхів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гострий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пієлонефрит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неускладнені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сечовивідних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шляхів</a:t>
            </a:r>
            <a:r>
              <a:rPr lang="ru-RU" sz="1600" dirty="0">
                <a:latin typeface="+mn-lt"/>
              </a:rPr>
              <a:t> (цистит));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неускладнена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уретральна</a:t>
            </a:r>
            <a:r>
              <a:rPr lang="ru-RU" sz="1600" dirty="0">
                <a:latin typeface="+mn-lt"/>
              </a:rPr>
              <a:t> гонорея у </a:t>
            </a:r>
            <a:r>
              <a:rPr lang="ru-RU" sz="1600" dirty="0" err="1">
                <a:latin typeface="+mn-lt"/>
              </a:rPr>
              <a:t>чоловіків</a:t>
            </a:r>
            <a:r>
              <a:rPr lang="ru-RU" sz="1600" dirty="0">
                <a:latin typeface="+mn-lt"/>
              </a:rPr>
              <a:t>;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sz="1600" dirty="0" err="1">
                <a:latin typeface="+mn-lt"/>
              </a:rPr>
              <a:t>ендоцервікальна</a:t>
            </a:r>
            <a:r>
              <a:rPr lang="ru-RU" sz="1600" dirty="0">
                <a:latin typeface="+mn-lt"/>
              </a:rPr>
              <a:t> гонорея у </a:t>
            </a:r>
            <a:r>
              <a:rPr lang="ru-RU" sz="1600" dirty="0" err="1">
                <a:latin typeface="+mn-lt"/>
              </a:rPr>
              <a:t>жінок</a:t>
            </a:r>
            <a:r>
              <a:rPr lang="ru-RU" sz="16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00048"/>
          <a:ext cx="8286808" cy="4209306"/>
        </p:xfrm>
        <a:graphic>
          <a:graphicData uri="http://schemas.openxmlformats.org/drawingml/2006/table">
            <a:tbl>
              <a:tblPr/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11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 b="1" dirty="0" err="1"/>
                        <a:t>Захворювання</a:t>
                      </a:r>
                      <a:endParaRPr lang="ru-RU" sz="10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 b="1" dirty="0" err="1"/>
                        <a:t>Препарати</a:t>
                      </a:r>
                      <a:endParaRPr lang="ru-RU" sz="10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72"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 err="1"/>
                        <a:t>Інфекції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сечовивідних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шляхів</a:t>
                      </a:r>
                      <a:endParaRPr lang="ru-RU" sz="14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/>
                        <a:t>Ципрофлоксацин, ломефлоксацин, норфлоксацин, офлоксацин</a:t>
                      </a:r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19">
                <a:tc>
                  <a:txBody>
                    <a:bodyPr/>
                    <a:lstStyle/>
                    <a:p>
                      <a:pPr fontAlgn="base"/>
                      <a:r>
                        <a:rPr lang="ru-RU" sz="1400"/>
                        <a:t>Інфекції дихальних шляхів</a:t>
                      </a:r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 err="1"/>
                        <a:t>фторхінолони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усіх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поколінь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окрім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норфлоксацину</a:t>
                      </a:r>
                      <a:endParaRPr lang="ru-RU" sz="14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72">
                <a:tc>
                  <a:txBody>
                    <a:bodyPr/>
                    <a:lstStyle/>
                    <a:p>
                      <a:pPr fontAlgn="base"/>
                      <a:r>
                        <a:rPr lang="ru-RU" sz="1400"/>
                        <a:t>Інфекції кісток, суглобів, шкіри та м’яких тканин, кишкові інфекції</a:t>
                      </a:r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 err="1"/>
                        <a:t>Ципрофлоксацин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пефлоксацин</a:t>
                      </a:r>
                      <a:endParaRPr lang="ru-RU" sz="14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72">
                <a:tc>
                  <a:txBody>
                    <a:bodyPr/>
                    <a:lstStyle/>
                    <a:p>
                      <a:pPr fontAlgn="base"/>
                      <a:r>
                        <a:rPr lang="ru-RU" sz="1400"/>
                        <a:t>Інтраабдомінальні інфекції та сепсис</a:t>
                      </a:r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 err="1"/>
                        <a:t>Ципрофлоксацин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тровафлоксацин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пефлоксацин</a:t>
                      </a:r>
                      <a:endParaRPr lang="ru-RU" sz="14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72">
                <a:tc>
                  <a:txBody>
                    <a:bodyPr/>
                    <a:lstStyle/>
                    <a:p>
                      <a:pPr fontAlgn="base"/>
                      <a:r>
                        <a:rPr lang="ru-RU" sz="1400"/>
                        <a:t>Гонорея</a:t>
                      </a:r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 err="1"/>
                        <a:t>Норфлоксацин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пефлоксацин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ципрофлоксацин</a:t>
                      </a:r>
                      <a:endParaRPr lang="ru-RU" sz="14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72">
                <a:tc>
                  <a:txBody>
                    <a:bodyPr/>
                    <a:lstStyle/>
                    <a:p>
                      <a:pPr fontAlgn="base"/>
                      <a:r>
                        <a:rPr lang="ru-RU" sz="1400"/>
                        <a:t>Менінгіт</a:t>
                      </a:r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 err="1"/>
                        <a:t>Ципрофлоксацин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левофлоксацин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пефлоксацин</a:t>
                      </a:r>
                      <a:endParaRPr lang="ru-RU" sz="14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019">
                <a:tc>
                  <a:txBody>
                    <a:bodyPr/>
                    <a:lstStyle/>
                    <a:p>
                      <a:pPr fontAlgn="base"/>
                      <a:r>
                        <a:rPr lang="ru-RU" sz="1400"/>
                        <a:t>Простатит</a:t>
                      </a:r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 err="1"/>
                        <a:t>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норфлоксацин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пефлоксацин</a:t>
                      </a:r>
                      <a:endParaRPr lang="ru-RU" sz="14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72">
                <a:tc>
                  <a:txBody>
                    <a:bodyPr/>
                    <a:lstStyle/>
                    <a:p>
                      <a:pPr fontAlgn="base"/>
                      <a:r>
                        <a:rPr lang="ru-RU" sz="1400"/>
                        <a:t>Туберкульоз</a:t>
                      </a:r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 err="1"/>
                        <a:t>Ципрофлоксацин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ломефлоксацин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гатифлоксацин</a:t>
                      </a:r>
                      <a:endParaRPr lang="ru-RU" sz="14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019">
                <a:tc>
                  <a:txBody>
                    <a:bodyPr/>
                    <a:lstStyle/>
                    <a:p>
                      <a:pPr fontAlgn="base"/>
                      <a:r>
                        <a:rPr lang="ru-RU" sz="1400"/>
                        <a:t>Ендоцервікальні та уретральні хламідійні інфекції</a:t>
                      </a:r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 err="1"/>
                        <a:t>Ципрофлоксацин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офлоксацин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тровафлоксацин</a:t>
                      </a:r>
                      <a:endParaRPr lang="ru-RU" sz="1400" dirty="0"/>
                    </a:p>
                  </a:txBody>
                  <a:tcPr marL="18829" marR="18829" marT="18829" marB="1882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3108" y="142858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+mj-lt"/>
              </a:rPr>
              <a:t>Показання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застосування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фторхінолонів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8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ПОБІЧНІ РЕАКЦІЇ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428610"/>
            <a:ext cx="88583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боку ШКТ: </a:t>
            </a:r>
            <a:r>
              <a:rPr lang="ru-RU" dirty="0" err="1">
                <a:latin typeface="+mn-lt"/>
              </a:rPr>
              <a:t>нудота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зміни</a:t>
            </a:r>
            <a:r>
              <a:rPr lang="ru-RU" dirty="0">
                <a:latin typeface="+mn-lt"/>
              </a:rPr>
              <a:t> смаку, </a:t>
            </a:r>
            <a:r>
              <a:rPr lang="ru-RU" dirty="0" err="1">
                <a:latin typeface="+mn-lt"/>
              </a:rPr>
              <a:t>діарея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біль</a:t>
            </a:r>
            <a:r>
              <a:rPr lang="ru-RU" dirty="0">
                <a:latin typeface="+mn-lt"/>
              </a:rPr>
              <a:t> в </a:t>
            </a:r>
            <a:r>
              <a:rPr lang="ru-RU" dirty="0" err="1">
                <a:latin typeface="+mn-lt"/>
              </a:rPr>
              <a:t>епігастрії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тощо</a:t>
            </a:r>
            <a:r>
              <a:rPr lang="ru-RU" dirty="0">
                <a:latin typeface="+mn-lt"/>
              </a:rPr>
              <a:t>; 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боку ЦНС: </a:t>
            </a:r>
            <a:r>
              <a:rPr lang="ru-RU" dirty="0" err="1">
                <a:latin typeface="+mn-lt"/>
              </a:rPr>
              <a:t>головний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біль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запаморочення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дратівливість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порушення</a:t>
            </a:r>
            <a:r>
              <a:rPr lang="ru-RU" dirty="0">
                <a:latin typeface="+mn-lt"/>
              </a:rPr>
              <a:t> сну, </a:t>
            </a:r>
            <a:r>
              <a:rPr lang="ru-RU" dirty="0" err="1">
                <a:latin typeface="+mn-lt"/>
              </a:rPr>
              <a:t>ототоксичність</a:t>
            </a:r>
            <a:r>
              <a:rPr lang="ru-RU" dirty="0">
                <a:latin typeface="+mn-lt"/>
              </a:rPr>
              <a:t>; </a:t>
            </a:r>
            <a:r>
              <a:rPr lang="ru-RU" dirty="0" err="1">
                <a:latin typeface="+mn-lt"/>
              </a:rPr>
              <a:t>розвиток</a:t>
            </a:r>
            <a:r>
              <a:rPr lang="ru-RU" dirty="0">
                <a:latin typeface="+mn-lt"/>
              </a:rPr>
              <a:t> судом, </a:t>
            </a:r>
            <a:r>
              <a:rPr lang="ru-RU" dirty="0" err="1">
                <a:latin typeface="+mn-lt"/>
              </a:rPr>
              <a:t>головним</a:t>
            </a:r>
            <a:r>
              <a:rPr lang="ru-RU" dirty="0">
                <a:latin typeface="+mn-lt"/>
              </a:rPr>
              <a:t> чином у </a:t>
            </a:r>
            <a:r>
              <a:rPr lang="ru-RU" dirty="0" err="1">
                <a:latin typeface="+mn-lt"/>
              </a:rPr>
              <a:t>хворих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схильних</a:t>
            </a:r>
            <a:r>
              <a:rPr lang="ru-RU" dirty="0">
                <a:latin typeface="+mn-lt"/>
              </a:rPr>
              <a:t> до них (</a:t>
            </a:r>
            <a:r>
              <a:rPr lang="ru-RU" dirty="0" err="1">
                <a:latin typeface="+mn-lt"/>
              </a:rPr>
              <a:t>епілепсія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гіпоксія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черепно-мозкова</a:t>
            </a:r>
            <a:r>
              <a:rPr lang="ru-RU" dirty="0">
                <a:latin typeface="+mn-lt"/>
              </a:rPr>
              <a:t> травма, </a:t>
            </a:r>
            <a:r>
              <a:rPr lang="ru-RU" dirty="0" err="1">
                <a:latin typeface="+mn-lt"/>
              </a:rPr>
              <a:t>інсульт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менінгіт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одночасне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призначення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теофіліном</a:t>
            </a:r>
            <a:r>
              <a:rPr lang="ru-RU" dirty="0">
                <a:latin typeface="+mn-lt"/>
              </a:rPr>
              <a:t>). </a:t>
            </a:r>
          </a:p>
          <a:p>
            <a:pPr algn="just"/>
            <a:r>
              <a:rPr lang="ru-RU" dirty="0" err="1">
                <a:latin typeface="+mn-lt"/>
              </a:rPr>
              <a:t>Можливі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алергічні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реакції</a:t>
            </a:r>
            <a:r>
              <a:rPr lang="ru-RU" dirty="0">
                <a:latin typeface="+mn-lt"/>
              </a:rPr>
              <a:t> аж до </a:t>
            </a:r>
            <a:r>
              <a:rPr lang="ru-RU" dirty="0" err="1">
                <a:latin typeface="+mn-lt"/>
              </a:rPr>
              <a:t>розвитку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анафілактичного</a:t>
            </a:r>
            <a:r>
              <a:rPr lang="ru-RU" dirty="0">
                <a:latin typeface="+mn-lt"/>
              </a:rPr>
              <a:t> шоку (при в/</a:t>
            </a:r>
            <a:r>
              <a:rPr lang="ru-RU" dirty="0" err="1">
                <a:latin typeface="+mn-lt"/>
              </a:rPr>
              <a:t>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введенні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препаратів</a:t>
            </a:r>
            <a:r>
              <a:rPr lang="ru-RU" dirty="0">
                <a:latin typeface="+mn-lt"/>
              </a:rPr>
              <a:t>). </a:t>
            </a:r>
          </a:p>
          <a:p>
            <a:pPr algn="just"/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боку </a:t>
            </a:r>
            <a:r>
              <a:rPr lang="ru-RU" dirty="0" err="1">
                <a:latin typeface="+mn-lt"/>
              </a:rPr>
              <a:t>печінки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підвищення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рівня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печінкових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трансаміназ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лужної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фосфатази</a:t>
            </a:r>
            <a:r>
              <a:rPr lang="ru-RU" dirty="0">
                <a:latin typeface="+mn-lt"/>
              </a:rPr>
              <a:t>, гепатит, некроз </a:t>
            </a:r>
            <a:r>
              <a:rPr lang="ru-RU" dirty="0" err="1">
                <a:latin typeface="+mn-lt"/>
              </a:rPr>
              <a:t>печінки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печінкова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недостатність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холестатична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жовтяниця</a:t>
            </a:r>
            <a:r>
              <a:rPr lang="ru-RU" dirty="0">
                <a:latin typeface="+mn-lt"/>
              </a:rPr>
              <a:t>) </a:t>
            </a:r>
            <a:r>
              <a:rPr lang="ru-RU" dirty="0" err="1">
                <a:latin typeface="+mn-lt"/>
              </a:rPr>
              <a:t>виникають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частіше</a:t>
            </a:r>
            <a:r>
              <a:rPr lang="ru-RU" dirty="0">
                <a:latin typeface="+mn-lt"/>
              </a:rPr>
              <a:t> при </a:t>
            </a:r>
            <a:r>
              <a:rPr lang="ru-RU" dirty="0" err="1">
                <a:latin typeface="+mn-lt"/>
              </a:rPr>
              <a:t>використанні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нових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засобів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тровафлоксацин</a:t>
            </a:r>
            <a:r>
              <a:rPr lang="ru-RU" dirty="0">
                <a:latin typeface="+mn-lt"/>
              </a:rPr>
              <a:t>). </a:t>
            </a:r>
          </a:p>
          <a:p>
            <a:pPr algn="just"/>
            <a:r>
              <a:rPr lang="ru-RU" dirty="0" err="1">
                <a:latin typeface="+mn-lt"/>
              </a:rPr>
              <a:t>кардіотоксичність</a:t>
            </a:r>
            <a:r>
              <a:rPr lang="ru-RU" dirty="0">
                <a:latin typeface="+mn-lt"/>
              </a:rPr>
              <a:t> (особливо </a:t>
            </a:r>
            <a:r>
              <a:rPr lang="en-US" dirty="0">
                <a:latin typeface="+mn-lt"/>
              </a:rPr>
              <a:t>III–IV </a:t>
            </a:r>
            <a:r>
              <a:rPr lang="ru-RU" dirty="0" err="1">
                <a:latin typeface="+mn-lt"/>
              </a:rPr>
              <a:t>покоління</a:t>
            </a:r>
            <a:r>
              <a:rPr lang="ru-RU" dirty="0">
                <a:latin typeface="+mn-lt"/>
              </a:rPr>
              <a:t>), </a:t>
            </a:r>
          </a:p>
          <a:p>
            <a:pPr algn="just"/>
            <a:r>
              <a:rPr lang="ru-RU" dirty="0" err="1">
                <a:latin typeface="+mn-lt"/>
              </a:rPr>
              <a:t>фототоксичність</a:t>
            </a:r>
            <a:r>
              <a:rPr lang="ru-RU" dirty="0">
                <a:latin typeface="+mn-lt"/>
              </a:rPr>
              <a:t> (особливо </a:t>
            </a:r>
            <a:r>
              <a:rPr lang="ru-RU" dirty="0" err="1">
                <a:latin typeface="+mn-lt"/>
              </a:rPr>
              <a:t>спарфлоксацин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ломефлоксацин</a:t>
            </a:r>
            <a:r>
              <a:rPr lang="ru-RU" dirty="0">
                <a:latin typeface="+mn-lt"/>
              </a:rPr>
              <a:t>). </a:t>
            </a:r>
          </a:p>
          <a:p>
            <a:pPr algn="just"/>
            <a:r>
              <a:rPr lang="ru-RU" dirty="0" err="1">
                <a:latin typeface="+mn-lt"/>
              </a:rPr>
              <a:t>виникає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подовження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інтервалу</a:t>
            </a:r>
            <a:r>
              <a:rPr lang="ru-RU" dirty="0">
                <a:latin typeface="+mn-lt"/>
              </a:rPr>
              <a:t> </a:t>
            </a:r>
            <a:r>
              <a:rPr lang="en-US" dirty="0">
                <a:latin typeface="+mn-lt"/>
              </a:rPr>
              <a:t>Q–T </a:t>
            </a:r>
            <a:r>
              <a:rPr lang="ru-RU" dirty="0">
                <a:latin typeface="+mn-lt"/>
              </a:rPr>
              <a:t>на ЕКГ, </a:t>
            </a:r>
          </a:p>
          <a:p>
            <a:pPr algn="just"/>
            <a:r>
              <a:rPr lang="ru-RU" dirty="0" err="1">
                <a:latin typeface="+mn-lt"/>
              </a:rPr>
              <a:t>тендиніти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тендовагініти</a:t>
            </a:r>
            <a:r>
              <a:rPr lang="ru-RU" dirty="0">
                <a:latin typeface="+mn-lt"/>
              </a:rPr>
              <a:t>, </a:t>
            </a:r>
          </a:p>
          <a:p>
            <a:pPr algn="just"/>
            <a:r>
              <a:rPr lang="ru-RU" dirty="0" err="1">
                <a:latin typeface="+mn-lt"/>
              </a:rPr>
              <a:t>рідко</a:t>
            </a:r>
            <a:r>
              <a:rPr lang="ru-RU" dirty="0">
                <a:latin typeface="+mn-lt"/>
              </a:rPr>
              <a:t> — </a:t>
            </a:r>
            <a:r>
              <a:rPr lang="ru-RU" dirty="0" err="1">
                <a:latin typeface="+mn-lt"/>
              </a:rPr>
              <a:t>псевдомембранозний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коліт</a:t>
            </a:r>
            <a:r>
              <a:rPr lang="ru-RU" dirty="0">
                <a:latin typeface="+mn-lt"/>
              </a:rPr>
              <a:t>, кандидоз, </a:t>
            </a:r>
            <a:r>
              <a:rPr lang="ru-RU" dirty="0" err="1">
                <a:latin typeface="+mn-lt"/>
              </a:rPr>
              <a:t>транзиторний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інтерстиціальний</a:t>
            </a:r>
            <a:r>
              <a:rPr lang="ru-RU" dirty="0">
                <a:latin typeface="+mn-lt"/>
              </a:rPr>
              <a:t> нефрит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кристалурія</a:t>
            </a:r>
            <a:r>
              <a:rPr lang="ru-RU" dirty="0">
                <a:latin typeface="+mn-lt"/>
              </a:rPr>
              <a:t>. </a:t>
            </a:r>
          </a:p>
          <a:p>
            <a:pPr algn="just"/>
            <a:r>
              <a:rPr lang="ru-RU" dirty="0" err="1">
                <a:latin typeface="+mn-lt"/>
              </a:rPr>
              <a:t>Після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інстиляції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можлива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короткочасна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печія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гіперемія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кон’юнктиви</a:t>
            </a:r>
            <a:r>
              <a:rPr lang="ru-RU" dirty="0">
                <a:latin typeface="+mn-lt"/>
              </a:rPr>
              <a:t>, набряк </a:t>
            </a:r>
            <a:r>
              <a:rPr lang="ru-RU" dirty="0" err="1">
                <a:latin typeface="+mn-lt"/>
              </a:rPr>
              <a:t>повік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сльозовиділення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світлобоязнь</a:t>
            </a:r>
            <a:r>
              <a:rPr lang="ru-RU" dirty="0">
                <a:latin typeface="+mn-lt"/>
              </a:rPr>
              <a:t>, кератит. </a:t>
            </a:r>
          </a:p>
          <a:p>
            <a:pPr algn="just"/>
            <a:r>
              <a:rPr lang="ru-RU" dirty="0">
                <a:latin typeface="+mn-lt"/>
              </a:rPr>
              <a:t>У </a:t>
            </a:r>
            <a:r>
              <a:rPr lang="ru-RU" dirty="0" err="1">
                <a:latin typeface="+mn-lt"/>
              </a:rPr>
              <a:t>хворих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дефіцитом</a:t>
            </a:r>
            <a:r>
              <a:rPr lang="ru-RU" dirty="0">
                <a:latin typeface="+mn-lt"/>
              </a:rPr>
              <a:t> глюкозо-6-фосфатдегідрогенази </a:t>
            </a:r>
            <a:r>
              <a:rPr lang="ru-RU" dirty="0" err="1">
                <a:latin typeface="+mn-lt"/>
              </a:rPr>
              <a:t>може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розвинутися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гемолітична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анемія</a:t>
            </a:r>
            <a:r>
              <a:rPr lang="ru-RU" dirty="0">
                <a:latin typeface="+mn-lt"/>
              </a:rPr>
              <a:t>. </a:t>
            </a:r>
          </a:p>
          <a:p>
            <a:pPr algn="just"/>
            <a:r>
              <a:rPr lang="ru-RU" dirty="0">
                <a:latin typeface="+mn-lt"/>
              </a:rPr>
              <a:t>Не </a:t>
            </a:r>
            <a:r>
              <a:rPr lang="ru-RU" dirty="0" err="1">
                <a:latin typeface="+mn-lt"/>
              </a:rPr>
              <a:t>призначають</a:t>
            </a:r>
            <a:r>
              <a:rPr lang="ru-RU" dirty="0">
                <a:latin typeface="+mn-lt"/>
              </a:rPr>
              <a:t> особам </a:t>
            </a:r>
            <a:r>
              <a:rPr lang="ru-RU" dirty="0" err="1">
                <a:latin typeface="+mn-lt"/>
              </a:rPr>
              <a:t>віком</a:t>
            </a:r>
            <a:r>
              <a:rPr lang="ru-RU" dirty="0">
                <a:latin typeface="+mn-lt"/>
              </a:rPr>
              <a:t> до 18 </a:t>
            </a:r>
            <a:r>
              <a:rPr lang="ru-RU" dirty="0" err="1">
                <a:latin typeface="+mn-lt"/>
              </a:rPr>
              <a:t>років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зв’язку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ризиком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розвитку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артротоксичних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ефектів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патологічних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змін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тканині</a:t>
            </a:r>
            <a:r>
              <a:rPr lang="ru-RU" dirty="0">
                <a:latin typeface="+mn-lt"/>
              </a:rPr>
              <a:t> хряща у </a:t>
            </a:r>
            <a:r>
              <a:rPr lang="ru-RU" dirty="0" err="1">
                <a:latin typeface="+mn-lt"/>
              </a:rPr>
              <a:t>дітей</a:t>
            </a:r>
            <a:r>
              <a:rPr lang="ru-RU" dirty="0">
                <a:latin typeface="+mn-lt"/>
              </a:rPr>
              <a:t>); </a:t>
            </a:r>
            <a:r>
              <a:rPr lang="ru-RU" dirty="0" err="1">
                <a:latin typeface="+mn-lt"/>
              </a:rPr>
              <a:t>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період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вагітності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годування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грудьми</a:t>
            </a:r>
            <a:r>
              <a:rPr lang="ru-RU" dirty="0">
                <a:latin typeface="+mn-lt"/>
              </a:rPr>
              <a:t>; </a:t>
            </a:r>
            <a:r>
              <a:rPr lang="ru-RU" dirty="0" err="1">
                <a:latin typeface="+mn-lt"/>
              </a:rPr>
              <a:t>пацієнтам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судомним</a:t>
            </a:r>
            <a:r>
              <a:rPr lang="ru-RU" dirty="0">
                <a:latin typeface="+mn-lt"/>
              </a:rPr>
              <a:t> синдромом, </a:t>
            </a:r>
            <a:r>
              <a:rPr lang="ru-RU" dirty="0" err="1">
                <a:latin typeface="+mn-lt"/>
              </a:rPr>
              <a:t>паркінсонізмом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епілепсією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порушеннями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мозкового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кровообігу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нирковою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недостатністю</a:t>
            </a:r>
            <a:r>
              <a:rPr lang="ru-RU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10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+mn-lt"/>
              </a:rPr>
              <a:t>слід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обережністю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призначати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антиаритмічними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хінідином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соталолом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аміодароном</a:t>
            </a:r>
            <a:r>
              <a:rPr lang="ru-RU" sz="1600" dirty="0">
                <a:latin typeface="+mn-lt"/>
              </a:rPr>
              <a:t>), </a:t>
            </a:r>
            <a:r>
              <a:rPr lang="ru-RU" sz="1600" dirty="0" err="1">
                <a:latin typeface="+mn-lt"/>
              </a:rPr>
              <a:t>антигістамінними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терфенадином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астемізолом</a:t>
            </a:r>
            <a:r>
              <a:rPr lang="ru-RU" sz="1600" dirty="0">
                <a:latin typeface="+mn-lt"/>
              </a:rPr>
              <a:t>), </a:t>
            </a:r>
            <a:r>
              <a:rPr lang="ru-RU" sz="1600" dirty="0" err="1">
                <a:latin typeface="+mn-lt"/>
              </a:rPr>
              <a:t>психотропними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флуоксетином</a:t>
            </a:r>
            <a:r>
              <a:rPr lang="ru-RU" sz="1600" dirty="0">
                <a:latin typeface="+mn-lt"/>
              </a:rPr>
              <a:t>), </a:t>
            </a:r>
            <a:r>
              <a:rPr lang="ru-RU" sz="1600" dirty="0" err="1">
                <a:latin typeface="+mn-lt"/>
              </a:rPr>
              <a:t>макролідами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ко-тримоксазолом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імідазолами</a:t>
            </a:r>
            <a:r>
              <a:rPr lang="ru-RU" sz="1600" dirty="0">
                <a:latin typeface="+mn-lt"/>
              </a:rPr>
              <a:t> та схожими на </a:t>
            </a:r>
            <a:r>
              <a:rPr lang="ru-RU" sz="1600" dirty="0" err="1">
                <a:latin typeface="+mn-lt"/>
              </a:rPr>
              <a:t>хінолони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протималярійними</a:t>
            </a:r>
            <a:r>
              <a:rPr lang="ru-RU" sz="1600" dirty="0">
                <a:latin typeface="+mn-lt"/>
              </a:rPr>
              <a:t> препаратами. </a:t>
            </a:r>
          </a:p>
          <a:p>
            <a:pPr algn="just"/>
            <a:r>
              <a:rPr lang="ru-RU" sz="1600" dirty="0">
                <a:latin typeface="+mn-lt"/>
              </a:rPr>
              <a:t>При </a:t>
            </a:r>
            <a:r>
              <a:rPr lang="ru-RU" sz="1600" dirty="0" err="1">
                <a:latin typeface="+mn-lt"/>
              </a:rPr>
              <a:t>одночасному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призначенні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ГКС </a:t>
            </a:r>
            <a:r>
              <a:rPr lang="ru-RU" sz="1600" dirty="0" err="1">
                <a:latin typeface="+mn-lt"/>
              </a:rPr>
              <a:t>підвищується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ризик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розривів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сухожилля</a:t>
            </a:r>
            <a:r>
              <a:rPr lang="ru-RU" sz="1600" dirty="0">
                <a:latin typeface="+mn-lt"/>
              </a:rPr>
              <a:t>, особливо в </a:t>
            </a:r>
            <a:r>
              <a:rPr lang="ru-RU" sz="1600" dirty="0" err="1">
                <a:latin typeface="+mn-lt"/>
              </a:rPr>
              <a:t>осіб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похилого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віку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>
                <a:latin typeface="+mn-lt"/>
              </a:rPr>
              <a:t>При </a:t>
            </a:r>
            <a:r>
              <a:rPr lang="ru-RU" sz="1600" dirty="0" err="1">
                <a:latin typeface="+mn-lt"/>
              </a:rPr>
              <a:t>сумісному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призначенні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препаратами, </a:t>
            </a:r>
            <a:r>
              <a:rPr lang="ru-RU" sz="1600" dirty="0" err="1">
                <a:latin typeface="+mn-lt"/>
              </a:rPr>
              <a:t>які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підвищують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сечі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інгібіторами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карбоангідрази</a:t>
            </a:r>
            <a:r>
              <a:rPr lang="ru-RU" sz="1600" dirty="0">
                <a:latin typeface="+mn-lt"/>
              </a:rPr>
              <a:t>, цитратами, </a:t>
            </a:r>
            <a:r>
              <a:rPr lang="ru-RU" sz="1600" dirty="0" err="1">
                <a:latin typeface="+mn-lt"/>
              </a:rPr>
              <a:t>натрію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бікарбонатом</a:t>
            </a:r>
            <a:r>
              <a:rPr lang="ru-RU" sz="1600" dirty="0">
                <a:latin typeface="+mn-lt"/>
              </a:rPr>
              <a:t>), </a:t>
            </a:r>
            <a:r>
              <a:rPr lang="ru-RU" sz="1600" dirty="0" err="1">
                <a:latin typeface="+mn-lt"/>
              </a:rPr>
              <a:t>підвищується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ризик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розвитку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нефротоксичності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кристалурії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 err="1">
                <a:latin typeface="+mn-lt"/>
              </a:rPr>
              <a:t>Протимікробна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знижується</a:t>
            </a:r>
            <a:r>
              <a:rPr lang="ru-RU" sz="1600" dirty="0">
                <a:latin typeface="+mn-lt"/>
              </a:rPr>
              <a:t> при </a:t>
            </a:r>
            <a:r>
              <a:rPr lang="ru-RU" sz="1600" dirty="0" err="1">
                <a:latin typeface="+mn-lt"/>
              </a:rPr>
              <a:t>їх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одночасному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застосуванні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антибактеріальними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засобами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які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порушують</a:t>
            </a:r>
            <a:r>
              <a:rPr lang="ru-RU" sz="1600" dirty="0">
                <a:latin typeface="+mn-lt"/>
              </a:rPr>
              <a:t> синтез </a:t>
            </a:r>
            <a:r>
              <a:rPr lang="ru-RU" sz="1600" dirty="0" err="1">
                <a:latin typeface="+mn-lt"/>
              </a:rPr>
              <a:t>нуклеїнових</a:t>
            </a:r>
            <a:r>
              <a:rPr lang="ru-RU" sz="1600" dirty="0">
                <a:latin typeface="+mn-lt"/>
              </a:rPr>
              <a:t> кислот (</a:t>
            </a:r>
            <a:r>
              <a:rPr lang="ru-RU" sz="1600" dirty="0" err="1">
                <a:latin typeface="+mn-lt"/>
              </a:rPr>
              <a:t>тетрациклін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рифампіцин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нітрофурани</a:t>
            </a:r>
            <a:r>
              <a:rPr lang="ru-RU" sz="1600" dirty="0">
                <a:latin typeface="+mn-lt"/>
              </a:rPr>
              <a:t>)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білка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левоміцетин</a:t>
            </a:r>
            <a:r>
              <a:rPr lang="ru-RU" sz="1600" dirty="0">
                <a:latin typeface="+mn-lt"/>
              </a:rPr>
              <a:t>). </a:t>
            </a:r>
          </a:p>
          <a:p>
            <a:pPr algn="just"/>
            <a:r>
              <a:rPr lang="ru-RU" sz="1600" dirty="0">
                <a:latin typeface="+mn-lt"/>
              </a:rPr>
              <a:t>Не </a:t>
            </a:r>
            <a:r>
              <a:rPr lang="ru-RU" sz="1600" dirty="0" err="1">
                <a:latin typeface="+mn-lt"/>
              </a:rPr>
              <a:t>слід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застосовувати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одночасно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залізовмісними</a:t>
            </a:r>
            <a:r>
              <a:rPr lang="ru-RU" sz="1600" dirty="0">
                <a:latin typeface="+mn-lt"/>
              </a:rPr>
              <a:t> препаратами, </a:t>
            </a:r>
            <a:r>
              <a:rPr lang="ru-RU" sz="1600" dirty="0" err="1">
                <a:latin typeface="+mn-lt"/>
              </a:rPr>
              <a:t>ранітидином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гастроцепіном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пробенецидом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 err="1">
                <a:latin typeface="+mn-lt"/>
              </a:rPr>
              <a:t>Приймати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слід</a:t>
            </a:r>
            <a:r>
              <a:rPr lang="ru-RU" sz="1600" dirty="0">
                <a:latin typeface="+mn-lt"/>
              </a:rPr>
              <a:t> не </a:t>
            </a:r>
            <a:r>
              <a:rPr lang="ru-RU" sz="1600" dirty="0" err="1">
                <a:latin typeface="+mn-lt"/>
              </a:rPr>
              <a:t>раніше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ніж</a:t>
            </a:r>
            <a:r>
              <a:rPr lang="ru-RU" sz="1600" dirty="0">
                <a:latin typeface="+mn-lt"/>
              </a:rPr>
              <a:t> за 2 год </a:t>
            </a:r>
            <a:r>
              <a:rPr lang="ru-RU" sz="1600" dirty="0" err="1">
                <a:latin typeface="+mn-lt"/>
              </a:rPr>
              <a:t>після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отримання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антацидів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препаратів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заліза</a:t>
            </a:r>
            <a:r>
              <a:rPr lang="ru-RU" sz="1600" dirty="0">
                <a:latin typeface="+mn-lt"/>
              </a:rPr>
              <a:t>, цинку, </a:t>
            </a:r>
            <a:r>
              <a:rPr lang="ru-RU" sz="1600" dirty="0" err="1">
                <a:latin typeface="+mn-lt"/>
              </a:rPr>
              <a:t>вісмуту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r>
              <a:rPr lang="ru-RU" sz="1600" dirty="0" err="1">
                <a:latin typeface="+mn-lt"/>
              </a:rPr>
              <a:t>Спарфлоксацин</a:t>
            </a:r>
            <a:r>
              <a:rPr lang="ru-RU" sz="1600" dirty="0">
                <a:latin typeface="+mn-lt"/>
              </a:rPr>
              <a:t> не </a:t>
            </a:r>
            <a:r>
              <a:rPr lang="ru-RU" sz="1600" dirty="0" err="1">
                <a:latin typeface="+mn-lt"/>
              </a:rPr>
              <a:t>можна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застосовувати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сумісно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цизапридом</a:t>
            </a:r>
            <a:r>
              <a:rPr lang="ru-RU" sz="1600" dirty="0">
                <a:latin typeface="+mn-lt"/>
              </a:rPr>
              <a:t>; </a:t>
            </a:r>
            <a:r>
              <a:rPr lang="ru-RU" sz="1600" dirty="0" err="1">
                <a:latin typeface="+mn-lt"/>
              </a:rPr>
              <a:t>норфлоксацин</a:t>
            </a:r>
            <a:r>
              <a:rPr lang="ru-RU" sz="1600" b="1" dirty="0">
                <a:latin typeface="+mn-lt"/>
              </a:rPr>
              <a:t> </a:t>
            </a:r>
            <a:r>
              <a:rPr lang="ru-RU" sz="1600" dirty="0">
                <a:latin typeface="+mn-lt"/>
              </a:rPr>
              <a:t>—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циклоспорином</a:t>
            </a:r>
            <a:r>
              <a:rPr lang="ru-RU" sz="1600" dirty="0"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984" y="142858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ВЗАЄМОДІЯ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4"/>
          <p:cNvGrpSpPr/>
          <p:nvPr/>
        </p:nvGrpSpPr>
        <p:grpSpPr>
          <a:xfrm>
            <a:off x="2157412" y="45244"/>
            <a:ext cx="3878262" cy="727472"/>
            <a:chOff x="2157412" y="60325"/>
            <a:chExt cx="3878262" cy="969962"/>
          </a:xfrm>
        </p:grpSpPr>
        <p:pic>
          <p:nvPicPr>
            <p:cNvPr id="187" name="Google Shape;187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412" y="60325"/>
              <a:ext cx="3878262" cy="969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4"/>
            <p:cNvSpPr txBox="1"/>
            <p:nvPr/>
          </p:nvSpPr>
          <p:spPr>
            <a:xfrm>
              <a:off x="2500298" y="95226"/>
              <a:ext cx="3505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3152"/>
                </a:buClr>
                <a:buFont typeface="Century Gothic"/>
                <a:buNone/>
              </a:pPr>
              <a:r>
                <a:rPr lang="en-US" sz="2400" b="1" i="0" u="none" strike="noStrike" cap="none" dirty="0" err="1">
                  <a:solidFill>
                    <a:srgbClr val="40315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Класифікація</a:t>
              </a:r>
              <a:r>
                <a:rPr lang="en-US" sz="2400" b="1" i="0" u="none" strike="noStrike" cap="none" dirty="0">
                  <a:solidFill>
                    <a:srgbClr val="40315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/>
            </a:p>
          </p:txBody>
        </p:sp>
      </p:grpSp>
      <p:sp>
        <p:nvSpPr>
          <p:cNvPr id="189" name="Google Shape;189;p24"/>
          <p:cNvSpPr txBox="1"/>
          <p:nvPr/>
        </p:nvSpPr>
        <p:spPr>
          <a:xfrm>
            <a:off x="2500298" y="785800"/>
            <a:ext cx="3810000" cy="400050"/>
          </a:xfrm>
          <a:prstGeom prst="rect">
            <a:avLst/>
          </a:prstGeom>
          <a:solidFill>
            <a:srgbClr val="FDEADA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2071670" y="714362"/>
            <a:ext cx="4648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Font typeface="Century Gothic"/>
              <a:buNone/>
            </a:pPr>
            <a:r>
              <a:rPr lang="en-US" sz="2400" b="1" i="0" u="none" dirty="0" err="1">
                <a:solidFill>
                  <a:srgbClr val="6325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Монокомпонентні</a:t>
            </a:r>
            <a:r>
              <a:rPr lang="en-US" sz="2400" b="1" i="0" u="none" dirty="0">
                <a:solidFill>
                  <a:srgbClr val="FF33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graphicFrame>
        <p:nvGraphicFramePr>
          <p:cNvPr id="191" name="Google Shape;191;p24"/>
          <p:cNvGraphicFramePr/>
          <p:nvPr/>
        </p:nvGraphicFramePr>
        <p:xfrm>
          <a:off x="142844" y="1285866"/>
          <a:ext cx="8839200" cy="2788444"/>
        </p:xfrm>
        <a:graphic>
          <a:graphicData uri="http://schemas.openxmlformats.org/drawingml/2006/table">
            <a:tbl>
              <a:tblPr>
                <a:noFill/>
                <a:tableStyleId>{9BFF0ED1-4EF4-441E-8334-516B2A1775E2}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656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5968"/>
                        </a:buClr>
                        <a:buFont typeface="Century Gothic"/>
                        <a:buNone/>
                      </a:pPr>
                      <a:r>
                        <a:rPr lang="en-US" sz="1500" b="1" i="0" u="none" strike="noStrike" cap="none" dirty="0">
                          <a:solidFill>
                            <a:srgbClr val="21596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І. </a:t>
                      </a:r>
                      <a:r>
                        <a:rPr lang="en-US" sz="1500" b="1" i="0" u="none" strike="noStrike" cap="none" dirty="0" err="1">
                          <a:solidFill>
                            <a:srgbClr val="21596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Всмоктуються</a:t>
                      </a:r>
                      <a:r>
                        <a:rPr lang="en-US" sz="1500" b="1" i="0" u="none" strike="noStrike" cap="none" dirty="0">
                          <a:solidFill>
                            <a:srgbClr val="21596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в </a:t>
                      </a:r>
                      <a:r>
                        <a:rPr lang="en-US" sz="1500" b="1" i="0" u="none" strike="noStrike" cap="none" dirty="0" err="1">
                          <a:solidFill>
                            <a:srgbClr val="21596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кишківнику</a:t>
                      </a:r>
                      <a:r>
                        <a:rPr lang="en-US" sz="1500" b="0" i="0" u="none" strike="noStrike" cap="none" dirty="0">
                          <a:solidFill>
                            <a:srgbClr val="21596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</a:txBody>
                  <a:tcPr marL="0" marR="0" marT="34275" marB="34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7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Font typeface="Century Gothic"/>
                        <a:buNone/>
                      </a:pPr>
                      <a:r>
                        <a:rPr lang="en-US" sz="1500" b="1" i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Короткої дії</a:t>
                      </a:r>
                      <a:r>
                        <a:rPr lang="en-US" sz="1500" b="0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Font typeface="Century Gothic"/>
                        <a:buNone/>
                      </a:pPr>
                      <a:r>
                        <a:rPr lang="en-US" sz="1500" b="1" i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(до 8 год)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Стрептоцид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Норсульфазол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Сульфадимезин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Етазол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Уросульфан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Сульфадізин </a:t>
                      </a:r>
                      <a:r>
                        <a:rPr lang="en-US" sz="1500" b="0" i="0" u="none" strike="noStrike" cap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>
                        <a:solidFill>
                          <a:srgbClr val="6600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34275" marB="34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Font typeface="Century Gothic"/>
                        <a:buNone/>
                      </a:pPr>
                      <a:r>
                        <a:rPr lang="en-US" sz="1500" b="1" i="1" u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Тривалої</a:t>
                      </a:r>
                      <a:r>
                        <a:rPr lang="en-US" sz="1500" b="1" i="1" u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500" b="1" i="1" u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дії</a:t>
                      </a:r>
                      <a:r>
                        <a:rPr lang="en-US" sz="1500" b="0" i="0" u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Font typeface="Century Gothic"/>
                        <a:buNone/>
                      </a:pPr>
                      <a:r>
                        <a:rPr lang="en-US" sz="1500" b="1" i="1" u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(8-16 </a:t>
                      </a:r>
                      <a:r>
                        <a:rPr lang="en-US" sz="1500" b="1" i="1" u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год</a:t>
                      </a:r>
                      <a:r>
                        <a:rPr lang="en-US" sz="1500" b="1" i="1" u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 dirty="0" err="1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Сульфален</a:t>
                      </a:r>
                      <a:r>
                        <a:rPr lang="en-US" sz="1500" b="1" i="0" u="none" dirty="0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lang="uk-UA" sz="1500" b="1" i="0" u="none" dirty="0">
                        <a:solidFill>
                          <a:srgbClr val="6600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 dirty="0" err="1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Сульфамонометоксин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 dirty="0" err="1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Сульфадиметоксин</a:t>
                      </a:r>
                      <a:r>
                        <a:rPr lang="en-US" sz="1500" b="1" i="1" u="none" dirty="0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</a:txBody>
                  <a:tcPr marL="0" marR="0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Font typeface="Century Gothic"/>
                        <a:buNone/>
                      </a:pPr>
                      <a:r>
                        <a:rPr lang="en-US" sz="1500" b="1" i="1" u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Надтривалої</a:t>
                      </a:r>
                      <a:r>
                        <a:rPr lang="en-US" sz="1500" b="1" i="1" u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500" b="1" i="1" u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дії</a:t>
                      </a:r>
                      <a:r>
                        <a:rPr lang="en-US" sz="1500" b="1" i="1" u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Font typeface="Century Gothic"/>
                        <a:buNone/>
                      </a:pPr>
                      <a:r>
                        <a:rPr lang="en-US" sz="1500" b="1" i="1" u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(24-48 </a:t>
                      </a:r>
                      <a:r>
                        <a:rPr lang="en-US" sz="1500" b="1" i="1" u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год</a:t>
                      </a:r>
                      <a:r>
                        <a:rPr lang="en-US" sz="1500" b="1" i="1" u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 dirty="0" err="1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Сульфаметоксипіразин</a:t>
                      </a:r>
                      <a:endParaRPr sz="1100"/>
                    </a:p>
                  </a:txBody>
                  <a:tcPr marL="0" marR="0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25"/>
          <p:cNvGraphicFramePr/>
          <p:nvPr/>
        </p:nvGraphicFramePr>
        <p:xfrm>
          <a:off x="152400" y="285752"/>
          <a:ext cx="8610600" cy="1102882"/>
        </p:xfrm>
        <a:graphic>
          <a:graphicData uri="http://schemas.openxmlformats.org/drawingml/2006/table">
            <a:tbl>
              <a:tblPr>
                <a:noFill/>
                <a:tableStyleId>{9BFF0ED1-4EF4-441E-8334-516B2A1775E2}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ІІ. Не всмоктуються в кишечнику</a:t>
                      </a:r>
                      <a:r>
                        <a:rPr lang="en-US" sz="1500" b="0" i="0" u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</a:txBody>
                  <a:tcPr marL="0" marR="0" marT="34313" marB="34313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ІІІ. Для місцевого використання</a:t>
                      </a:r>
                      <a:r>
                        <a:rPr lang="en-US" sz="1500" b="0" i="0" u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</a:txBody>
                  <a:tcPr marL="0" marR="0" marT="34313" marB="3431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6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Сульгін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Фталазол </a:t>
                      </a:r>
                      <a:endParaRPr sz="1100"/>
                    </a:p>
                  </a:txBody>
                  <a:tcPr marL="0" marR="0" marT="34313" marB="34313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Сульфацил-натрію</a:t>
                      </a:r>
                      <a:endParaRPr sz="1100"/>
                    </a:p>
                  </a:txBody>
                  <a:tcPr marL="0" marR="0" marT="34313" marB="3431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7" name="Google Shape;197;p25"/>
          <p:cNvSpPr txBox="1"/>
          <p:nvPr/>
        </p:nvSpPr>
        <p:spPr>
          <a:xfrm>
            <a:off x="266700" y="1657350"/>
            <a:ext cx="8382000" cy="40005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1600200" y="1681163"/>
            <a:ext cx="571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2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Комбіновані  </a:t>
            </a:r>
            <a:endParaRPr/>
          </a:p>
        </p:txBody>
      </p:sp>
      <p:graphicFrame>
        <p:nvGraphicFramePr>
          <p:cNvPr id="199" name="Google Shape;199;p25"/>
          <p:cNvGraphicFramePr/>
          <p:nvPr/>
        </p:nvGraphicFramePr>
        <p:xfrm>
          <a:off x="239712" y="2171700"/>
          <a:ext cx="8763000" cy="2220444"/>
        </p:xfrm>
        <a:graphic>
          <a:graphicData uri="http://schemas.openxmlformats.org/drawingml/2006/table">
            <a:tbl>
              <a:tblPr>
                <a:noFill/>
                <a:tableStyleId>{9BFF0ED1-4EF4-441E-8334-516B2A1775E2}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3152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40315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І. СА + саліцилова к-та</a:t>
                      </a:r>
                      <a:endParaRPr sz="1100"/>
                    </a:p>
                  </a:txBody>
                  <a:tcPr marL="0" marR="0" marT="34294" marB="34294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3152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40315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ІІ. СА + триметоприм</a:t>
                      </a:r>
                      <a:r>
                        <a:rPr lang="en-US" sz="1500" b="0" i="0" u="none">
                          <a:solidFill>
                            <a:srgbClr val="40315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</a:txBody>
                  <a:tcPr marL="0" marR="0" marT="34294" marB="34294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3152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40315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ІІІ. Для зовнішнього застосування</a:t>
                      </a:r>
                      <a:endParaRPr sz="1100"/>
                    </a:p>
                  </a:txBody>
                  <a:tcPr marL="0" marR="0" marT="34294" marB="34294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1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Салазопіридин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Салазодиметоксин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Салазосульфапіри-дин</a:t>
                      </a:r>
                      <a:r>
                        <a:rPr lang="en-US" sz="1500" b="0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</a:txBody>
                  <a:tcPr marL="0" marR="0" marT="34294" marB="34294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0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Ко-тримоксазол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Лідаприм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Сульфатон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Потесептил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Дитрим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Потесета</a:t>
                      </a:r>
                      <a:r>
                        <a:rPr lang="en-US" sz="1500" b="0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</a:txBody>
                  <a:tcPr marL="0" marR="0" marT="34294" marB="34294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Аргосульфан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Дермазин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Стрептонітол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Альгімаф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660033"/>
                        </a:buClr>
                        <a:buFont typeface="Century Gothic"/>
                        <a:buNone/>
                      </a:pPr>
                      <a:r>
                        <a:rPr lang="en-US" sz="1500" b="1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Нітацид</a:t>
                      </a:r>
                      <a:r>
                        <a:rPr lang="en-US" sz="1500" b="0" i="0" u="none">
                          <a:solidFill>
                            <a:srgbClr val="66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/>
                    </a:p>
                  </a:txBody>
                  <a:tcPr marL="0" marR="0" marT="34294" marB="34294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6"/>
          <p:cNvGrpSpPr/>
          <p:nvPr/>
        </p:nvGrpSpPr>
        <p:grpSpPr>
          <a:xfrm>
            <a:off x="1925640" y="50007"/>
            <a:ext cx="4414837" cy="727472"/>
            <a:chOff x="1925637" y="66675"/>
            <a:chExt cx="4414837" cy="969962"/>
          </a:xfrm>
        </p:grpSpPr>
        <p:pic>
          <p:nvPicPr>
            <p:cNvPr id="205" name="Google Shape;205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25637" y="66675"/>
              <a:ext cx="4414837" cy="969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26"/>
            <p:cNvSpPr txBox="1"/>
            <p:nvPr/>
          </p:nvSpPr>
          <p:spPr>
            <a:xfrm>
              <a:off x="2286000" y="122237"/>
              <a:ext cx="4038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2523"/>
                </a:buClr>
                <a:buFont typeface="Century Gothic"/>
                <a:buNone/>
              </a:pPr>
              <a:r>
                <a:rPr lang="en-US" sz="2400" b="1" i="0" u="none" dirty="0" err="1">
                  <a:solidFill>
                    <a:srgbClr val="63252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Механізм</a:t>
              </a:r>
              <a:r>
                <a:rPr lang="en-US" sz="2400" b="1" i="0" u="none" dirty="0">
                  <a:solidFill>
                    <a:srgbClr val="63252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2400" b="1" i="0" u="none" dirty="0" err="1">
                  <a:solidFill>
                    <a:srgbClr val="63252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дії</a:t>
              </a:r>
              <a:r>
                <a:rPr lang="en-US" sz="2400" b="1" i="0" u="none" dirty="0">
                  <a:solidFill>
                    <a:srgbClr val="63252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/>
            </a:p>
          </p:txBody>
        </p:sp>
      </p:grpSp>
      <p:sp>
        <p:nvSpPr>
          <p:cNvPr id="207" name="Google Shape;207;p26"/>
          <p:cNvSpPr txBox="1"/>
          <p:nvPr/>
        </p:nvSpPr>
        <p:spPr>
          <a:xfrm>
            <a:off x="285720" y="642924"/>
            <a:ext cx="8382000" cy="162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Конкурентний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антагонізм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з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параамінобензойною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кислотою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(ПАБК).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ПАБК є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вихідним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продуктом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синтезу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фолієвої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к-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ти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мікробній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клітині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без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якої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неможливий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ріст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і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розмноження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м/о.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060"/>
              </a:buClr>
              <a:buFont typeface="Century Gothic"/>
              <a:buNone/>
            </a:pP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Мікробна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клітина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поглинає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САП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замість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ПАБК і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тим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самим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блокується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перший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етап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синтезу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нуклеїнових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0" u="none" dirty="0" err="1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кислот</a:t>
            </a:r>
            <a:r>
              <a:rPr lang="en-US" sz="1600" i="0" u="none" dirty="0">
                <a:solidFill>
                  <a:srgbClr val="002060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sz="1600">
              <a:latin typeface="+mn-lt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357158" y="2500312"/>
            <a:ext cx="571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Font typeface="Arial"/>
              <a:buNone/>
            </a:pPr>
            <a:r>
              <a:rPr lang="en-US" sz="1800" i="0" u="none" dirty="0" err="1">
                <a:solidFill>
                  <a:srgbClr val="632523"/>
                </a:solidFill>
                <a:latin typeface="+mn-lt"/>
                <a:ea typeface="Arial"/>
                <a:cs typeface="Arial"/>
                <a:sym typeface="Arial"/>
              </a:rPr>
              <a:t>Дія</a:t>
            </a:r>
            <a:r>
              <a:rPr lang="en-US" sz="1800" i="0" u="none" dirty="0">
                <a:solidFill>
                  <a:srgbClr val="632523"/>
                </a:solidFill>
                <a:latin typeface="+mn-lt"/>
                <a:ea typeface="Arial"/>
                <a:cs typeface="Arial"/>
                <a:sym typeface="Arial"/>
              </a:rPr>
              <a:t>: </a:t>
            </a:r>
            <a:r>
              <a:rPr lang="en-US" sz="1800" i="0" u="none" dirty="0" err="1">
                <a:solidFill>
                  <a:srgbClr val="632523"/>
                </a:solidFill>
                <a:latin typeface="+mn-lt"/>
                <a:ea typeface="Arial"/>
                <a:cs typeface="Arial"/>
                <a:sym typeface="Arial"/>
              </a:rPr>
              <a:t>бактеріостатична</a:t>
            </a:r>
            <a:r>
              <a:rPr lang="en-US" sz="1800" i="0" u="none" dirty="0">
                <a:solidFill>
                  <a:srgbClr val="66FFFF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100">
              <a:latin typeface="+mn-lt"/>
            </a:endParaRPr>
          </a:p>
        </p:txBody>
      </p:sp>
      <p:pic>
        <p:nvPicPr>
          <p:cNvPr id="209" name="Google Shape;209;p26" descr="FIG_2_5"/>
          <p:cNvPicPr preferRelativeResize="0"/>
          <p:nvPr/>
        </p:nvPicPr>
        <p:blipFill rotWithShape="1">
          <a:blip r:embed="rId4">
            <a:alphaModFix/>
          </a:blip>
          <a:srcRect t="46983" b="31888"/>
          <a:stretch/>
        </p:blipFill>
        <p:spPr>
          <a:xfrm>
            <a:off x="428596" y="3071816"/>
            <a:ext cx="80867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Сектор">
  <a:themeElements>
    <a:clrScheme name="Другая 2">
      <a:dk1>
        <a:srgbClr val="7F7F7F"/>
      </a:dk1>
      <a:lt1>
        <a:srgbClr val="FFFFFF"/>
      </a:lt1>
      <a:dk2>
        <a:srgbClr val="D8D8D8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ектор">
  <a:themeElements>
    <a:clrScheme name="Другая 2">
      <a:dk1>
        <a:srgbClr val="7F7F7F"/>
      </a:dk1>
      <a:lt1>
        <a:srgbClr val="FFFFFF"/>
      </a:lt1>
      <a:dk2>
        <a:srgbClr val="D8D8D8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ектор">
  <a:themeElements>
    <a:clrScheme name="Другая 2">
      <a:dk1>
        <a:srgbClr val="7F7F7F"/>
      </a:dk1>
      <a:lt1>
        <a:srgbClr val="FFFFFF"/>
      </a:lt1>
      <a:dk2>
        <a:srgbClr val="D8D8D8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5383</Words>
  <Application>Microsoft Office PowerPoint</Application>
  <PresentationFormat>Екран (16:9)</PresentationFormat>
  <Paragraphs>561</Paragraphs>
  <Slides>68</Slides>
  <Notes>38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68</vt:i4>
      </vt:variant>
    </vt:vector>
  </HeadingPairs>
  <TitlesOfParts>
    <vt:vector size="77" baseType="lpstr">
      <vt:lpstr>Arial</vt:lpstr>
      <vt:lpstr>Wingdings</vt:lpstr>
      <vt:lpstr>Century Gothic</vt:lpstr>
      <vt:lpstr>Noto Sans Symbols</vt:lpstr>
      <vt:lpstr>Wingdings 2</vt:lpstr>
      <vt:lpstr>1_Сектор</vt:lpstr>
      <vt:lpstr>2_Сектор</vt:lpstr>
      <vt:lpstr>3_Сектор</vt:lpstr>
      <vt:lpstr>Официальная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</cp:revision>
  <dcterms:modified xsi:type="dcterms:W3CDTF">2025-10-07T05:44:26Z</dcterms:modified>
</cp:coreProperties>
</file>